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1" r:id="rId4"/>
    <p:sldMasterId id="2147483691" r:id="rId5"/>
  </p:sldMasterIdLst>
  <p:notesMasterIdLst>
    <p:notesMasterId r:id="rId25"/>
  </p:notesMasterIdLst>
  <p:handoutMasterIdLst>
    <p:handoutMasterId r:id="rId26"/>
  </p:handoutMasterIdLst>
  <p:sldIdLst>
    <p:sldId id="294" r:id="rId6"/>
    <p:sldId id="411" r:id="rId7"/>
    <p:sldId id="425" r:id="rId8"/>
    <p:sldId id="430" r:id="rId9"/>
    <p:sldId id="431" r:id="rId10"/>
    <p:sldId id="432" r:id="rId11"/>
    <p:sldId id="428" r:id="rId12"/>
    <p:sldId id="433" r:id="rId13"/>
    <p:sldId id="434" r:id="rId14"/>
    <p:sldId id="435" r:id="rId15"/>
    <p:sldId id="436" r:id="rId16"/>
    <p:sldId id="437" r:id="rId17"/>
    <p:sldId id="537" r:id="rId18"/>
    <p:sldId id="538" r:id="rId19"/>
    <p:sldId id="530" r:id="rId20"/>
    <p:sldId id="531" r:id="rId21"/>
    <p:sldId id="440" r:id="rId22"/>
    <p:sldId id="441" r:id="rId23"/>
    <p:sldId id="536"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 userDrawn="1">
          <p15:clr>
            <a:srgbClr val="A4A3A4"/>
          </p15:clr>
        </p15:guide>
        <p15:guide id="2" orient="horz" pos="1747">
          <p15:clr>
            <a:srgbClr val="A4A3A4"/>
          </p15:clr>
        </p15:guide>
        <p15:guide id="3" orient="horz" pos="1837">
          <p15:clr>
            <a:srgbClr val="A4A3A4"/>
          </p15:clr>
        </p15:guide>
        <p15:guide id="5" orient="horz" pos="3094" userDrawn="1">
          <p15:clr>
            <a:srgbClr val="A4A3A4"/>
          </p15:clr>
        </p15:guide>
        <p15:guide id="6" pos="2835">
          <p15:clr>
            <a:srgbClr val="A4A3A4"/>
          </p15:clr>
        </p15:guide>
        <p15:guide id="7" pos="2925">
          <p15:clr>
            <a:srgbClr val="A4A3A4"/>
          </p15:clr>
        </p15:guide>
        <p15:guide id="8" pos="136" userDrawn="1">
          <p15:clr>
            <a:srgbClr val="A4A3A4"/>
          </p15:clr>
        </p15:guide>
        <p15:guide id="9" pos="1451" userDrawn="1">
          <p15:clr>
            <a:srgbClr val="A4A3A4"/>
          </p15:clr>
        </p15:guide>
        <p15:guide id="10" pos="1519" userDrawn="1">
          <p15:clr>
            <a:srgbClr val="A4A3A4"/>
          </p15:clr>
        </p15:guide>
        <p15:guide id="11" pos="4241" userDrawn="1">
          <p15:clr>
            <a:srgbClr val="A4A3A4"/>
          </p15:clr>
        </p15:guide>
        <p15:guide id="12" pos="4317">
          <p15:clr>
            <a:srgbClr val="A4A3A4"/>
          </p15:clr>
        </p15:guide>
        <p15:guide id="13" pos="56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5ADAC"/>
    <a:srgbClr val="76B7B2"/>
    <a:srgbClr val="257CB1"/>
    <a:srgbClr val="FFBC79"/>
    <a:srgbClr val="F8F8F8"/>
    <a:srgbClr val="4A3970"/>
    <a:srgbClr val="D8D4DF"/>
    <a:srgbClr val="E2EB2E"/>
    <a:srgbClr val="F6F4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6"/>
    <p:restoredTop sz="83666" autoAdjust="0"/>
  </p:normalViewPr>
  <p:slideViewPr>
    <p:cSldViewPr snapToGrid="0">
      <p:cViewPr varScale="1">
        <p:scale>
          <a:sx n="126" d="100"/>
          <a:sy n="126" d="100"/>
        </p:scale>
        <p:origin x="1344" y="114"/>
      </p:cViewPr>
      <p:guideLst>
        <p:guide orient="horz" pos="123"/>
        <p:guide orient="horz" pos="1747"/>
        <p:guide orient="horz" pos="1837"/>
        <p:guide orient="horz" pos="3094"/>
        <p:guide pos="2835"/>
        <p:guide pos="2925"/>
        <p:guide pos="136"/>
        <p:guide pos="1451"/>
        <p:guide pos="1519"/>
        <p:guide pos="4241"/>
        <p:guide pos="4317"/>
        <p:guide pos="562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660188-8B3B-497C-B5A9-22038B3E5A50}" type="datetimeFigureOut">
              <a:rPr lang="en-GB" smtClean="0"/>
              <a:t>24/05/2023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66306E-A293-4AA0-84B1-73B4E022A157}" type="slidenum">
              <a:rPr lang="en-GB" smtClean="0"/>
              <a:t>‹#›</a:t>
            </a:fld>
            <a:endParaRPr lang="en-GB"/>
          </a:p>
        </p:txBody>
      </p:sp>
    </p:spTree>
    <p:extLst>
      <p:ext uri="{BB962C8B-B14F-4D97-AF65-F5344CB8AC3E}">
        <p14:creationId xmlns:p14="http://schemas.microsoft.com/office/powerpoint/2010/main" val="16272223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29831F-C8BF-4C81-9259-DC456B4501DA}" type="datetimeFigureOut">
              <a:rPr lang="en-GB" smtClean="0"/>
              <a:t>24/05/2023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2DA5E9-8E0A-471F-B141-C0F2518D2DBB}" type="slidenum">
              <a:rPr lang="en-GB" smtClean="0"/>
              <a:t>‹#›</a:t>
            </a:fld>
            <a:endParaRPr lang="en-GB"/>
          </a:p>
        </p:txBody>
      </p:sp>
    </p:spTree>
    <p:extLst>
      <p:ext uri="{BB962C8B-B14F-4D97-AF65-F5344CB8AC3E}">
        <p14:creationId xmlns:p14="http://schemas.microsoft.com/office/powerpoint/2010/main" val="2892289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atanejajlr/language_model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2DA5E9-8E0A-471F-B141-C0F2518D2DBB}" type="slidenum">
              <a:rPr lang="en-GB" smtClean="0"/>
              <a:t>1</a:t>
            </a:fld>
            <a:endParaRPr lang="en-GB"/>
          </a:p>
        </p:txBody>
      </p:sp>
    </p:spTree>
    <p:extLst>
      <p:ext uri="{BB962C8B-B14F-4D97-AF65-F5344CB8AC3E}">
        <p14:creationId xmlns:p14="http://schemas.microsoft.com/office/powerpoint/2010/main" val="104752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11</a:t>
            </a:fld>
            <a:endParaRPr lang="en-GB"/>
          </a:p>
        </p:txBody>
      </p:sp>
    </p:spTree>
    <p:extLst>
      <p:ext uri="{BB962C8B-B14F-4D97-AF65-F5344CB8AC3E}">
        <p14:creationId xmlns:p14="http://schemas.microsoft.com/office/powerpoint/2010/main" val="84546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12</a:t>
            </a:fld>
            <a:endParaRPr lang="en-GB"/>
          </a:p>
        </p:txBody>
      </p:sp>
    </p:spTree>
    <p:extLst>
      <p:ext uri="{BB962C8B-B14F-4D97-AF65-F5344CB8AC3E}">
        <p14:creationId xmlns:p14="http://schemas.microsoft.com/office/powerpoint/2010/main" val="42014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07000"/>
              </a:lnSpc>
              <a:spcBef>
                <a:spcPts val="1200"/>
              </a:spcBef>
              <a:buFont typeface="+mj-lt"/>
              <a:buNone/>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How do labellers assess the quality of the responses to train the Rewards model?</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Thus, from the above it is clear that how ChatGPT may take the same prompt and yet generate different responses, and this is due to the probabilistic nature of the model meant to emulate human-like behaviour.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In the next part of Step 2, the labellers will have to rank multiple responses. By ranking, the labellers will have to assign a rewards value to the response because this rewards value is going to be used in the step-3 to further fine tune the supervised fine-tuned model of this step (step-2).</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question now needs to be addressed is that – in order for the labellers to rank the responses – how do you quantify the quality of the response?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labellers assess the quality of the response based on the questionnaire as shown below:</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above screenshots are taken from the paper: “Training Language Models to follow instructions with human feedback” by </a:t>
            </a:r>
            <a:r>
              <a:rPr lang="en-GB" sz="1800" dirty="0" err="1">
                <a:effectLst/>
                <a:latin typeface="Calibri" panose="020F0502020204030204" pitchFamily="34" charset="0"/>
                <a:ea typeface="DengXian" panose="02010600030101010101" pitchFamily="2" charset="-122"/>
                <a:cs typeface="Arial" panose="020B0604020202020204" pitchFamily="34" charset="0"/>
              </a:rPr>
              <a:t>OpenAI</a:t>
            </a:r>
            <a:r>
              <a:rPr lang="en-GB" sz="1800" dirty="0">
                <a:effectLst/>
                <a:latin typeface="Calibri" panose="020F0502020204030204" pitchFamily="34" charset="0"/>
                <a:ea typeface="DengXian" panose="02010600030101010101" pitchFamily="2" charset="-122"/>
                <a:cs typeface="Arial" panose="020B0604020202020204" pitchFamily="34" charset="0"/>
              </a:rPr>
              <a:t> and can be found in the below </a:t>
            </a:r>
            <a:r>
              <a:rPr lang="en-GB" sz="1800" dirty="0" err="1">
                <a:effectLst/>
                <a:latin typeface="Calibri" panose="020F0502020204030204" pitchFamily="34" charset="0"/>
                <a:ea typeface="DengXian" panose="02010600030101010101" pitchFamily="2" charset="-122"/>
                <a:cs typeface="Arial" panose="020B0604020202020204" pitchFamily="34" charset="0"/>
              </a:rPr>
              <a:t>Github</a:t>
            </a:r>
            <a:r>
              <a:rPr lang="en-GB" sz="1800" dirty="0">
                <a:effectLst/>
                <a:latin typeface="Calibri" panose="020F0502020204030204" pitchFamily="34" charset="0"/>
                <a:ea typeface="DengXian" panose="02010600030101010101" pitchFamily="2" charset="-122"/>
                <a:cs typeface="Arial" panose="020B0604020202020204" pitchFamily="34" charset="0"/>
              </a:rPr>
              <a:t> Link: </a:t>
            </a:r>
            <a:r>
              <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https://github.com/atanejajlr/language_models</a:t>
            </a:r>
            <a:endPar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endPar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This is important because we’d like ChatGPT To have an understanding of sensitive topics like: violent content, biased content, or sexually explicit content. All the human labellers will be asked to respond to the questionnaire and the response will then be aggregated.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responses are filled up and only the responses corresponding to the majority are considered. The ratings are used to train the “Rewards Model”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lang="en-GB" sz="1800" dirty="0">
                <a:effectLst/>
                <a:latin typeface="Calibri" panose="020F0502020204030204" pitchFamily="34" charset="0"/>
                <a:ea typeface="DengXian" panose="02010600030101010101" pitchFamily="2" charset="-122"/>
                <a:cs typeface="Arial" panose="020B0604020202020204" pitchFamily="34" charset="0"/>
              </a:rPr>
              <a:t>Rewards Model is similar to the supervised fine-tuned model but with a scalar output. I have not gone into more details of the Rewards model, but the details are available in the attached paper on </a:t>
            </a:r>
            <a:r>
              <a:rPr lang="en-GB" sz="1800" dirty="0" err="1">
                <a:effectLst/>
                <a:latin typeface="Calibri" panose="020F0502020204030204" pitchFamily="34" charset="0"/>
                <a:ea typeface="DengXian" panose="02010600030101010101" pitchFamily="2" charset="-122"/>
                <a:cs typeface="Arial" panose="020B0604020202020204" pitchFamily="34" charset="0"/>
              </a:rPr>
              <a:t>InstructGPT</a:t>
            </a: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lang="en-GB" sz="1800" dirty="0">
                <a:effectLst/>
                <a:latin typeface="Calibri" panose="020F0502020204030204" pitchFamily="34" charset="0"/>
                <a:ea typeface="DengXian" panose="02010600030101010101" pitchFamily="2" charset="-122"/>
                <a:cs typeface="Arial" panose="020B0604020202020204" pitchFamily="34" charset="0"/>
              </a:rPr>
              <a:t>This Rewards model (after training) is then used to assess the quality of the response and further fine tune the fine-tuned model of step 1 in order to generate more human like responses which are factual and not toxic.</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15</a:t>
            </a:fld>
            <a:endParaRPr lang="en-GB"/>
          </a:p>
        </p:txBody>
      </p:sp>
    </p:spTree>
    <p:extLst>
      <p:ext uri="{BB962C8B-B14F-4D97-AF65-F5344CB8AC3E}">
        <p14:creationId xmlns:p14="http://schemas.microsoft.com/office/powerpoint/2010/main" val="636972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GB" sz="1600" b="0" i="0" dirty="0">
                <a:effectLst/>
                <a:latin typeface="-apple-system"/>
              </a:rPr>
              <a:t>The Rewards model is, essentially same as the Supervised Fine Tuned model of step 1 if you imagine that the output of step 1 being combined together to form a scalar output.</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We pass in all combinations </a:t>
            </a:r>
            <a:r>
              <a:rPr lang="en-GB" sz="1600" b="0" i="0" dirty="0" err="1">
                <a:effectLst/>
                <a:latin typeface="-apple-system"/>
              </a:rPr>
              <a:t>nC</a:t>
            </a:r>
            <a:r>
              <a:rPr lang="en-GB" sz="1600" b="0" i="0" dirty="0">
                <a:effectLst/>
                <a:latin typeface="-apple-system"/>
              </a:rPr>
              <a:t>(n-2) of different ChatGPT responses together to carry out the comparison of the ratings obtained by different labellers.</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This is analogous to the Siamese network on face recognition systems where you carry out the comparison of combination of differences of image vectors often employed in face recognition systems of people passing through turnstile in an office.</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Back propagation us carried out and gradients updated to minimize the loss function</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In the equation below x is the prompt vector and </a:t>
            </a:r>
            <a:r>
              <a:rPr lang="en-GB" sz="1600" b="0" i="0" dirty="0" err="1">
                <a:effectLst/>
                <a:latin typeface="-apple-system"/>
              </a:rPr>
              <a:t>yw</a:t>
            </a:r>
            <a:r>
              <a:rPr lang="en-GB" sz="1600" b="0" i="0" dirty="0">
                <a:effectLst/>
                <a:latin typeface="-apple-system"/>
              </a:rPr>
              <a:t> and </a:t>
            </a:r>
            <a:r>
              <a:rPr lang="en-GB" sz="1600" b="0" i="0" dirty="0" err="1">
                <a:effectLst/>
                <a:latin typeface="-apple-system"/>
              </a:rPr>
              <a:t>yL</a:t>
            </a:r>
            <a:r>
              <a:rPr lang="en-GB" sz="1600" b="0" i="0" dirty="0">
                <a:effectLst/>
                <a:latin typeface="-apple-system"/>
              </a:rPr>
              <a:t> the pair of responses (just like a pair of image vectors in a Siamese network as mentioned above) , theta are the parameters you are learning, K 2 is the notation for </a:t>
            </a:r>
            <a:r>
              <a:rPr lang="en-GB" sz="1600" b="0" i="0" dirty="0" err="1">
                <a:effectLst/>
                <a:latin typeface="-apple-system"/>
              </a:rPr>
              <a:t>nC</a:t>
            </a:r>
            <a:r>
              <a:rPr lang="en-GB" sz="1600" b="0" i="0" dirty="0">
                <a:effectLst/>
                <a:latin typeface="-apple-system"/>
              </a:rPr>
              <a:t>(n-2) combinations</a:t>
            </a:r>
            <a:endParaRPr lang="en-GB" sz="1600" dirty="0"/>
          </a:p>
        </p:txBody>
      </p:sp>
      <p:sp>
        <p:nvSpPr>
          <p:cNvPr id="4" name="Slide Number Placeholder 3"/>
          <p:cNvSpPr>
            <a:spLocks noGrp="1"/>
          </p:cNvSpPr>
          <p:nvPr>
            <p:ph type="sldNum" sz="quarter" idx="5"/>
          </p:nvPr>
        </p:nvSpPr>
        <p:spPr/>
        <p:txBody>
          <a:bodyPr/>
          <a:lstStyle/>
          <a:p>
            <a:fld id="{A9CE0ED7-4491-4840-8E02-598FBFEF1DDF}" type="slidenum">
              <a:rPr lang="en-GB" smtClean="0"/>
              <a:t>16</a:t>
            </a:fld>
            <a:endParaRPr lang="en-GB"/>
          </a:p>
        </p:txBody>
      </p:sp>
    </p:spTree>
    <p:extLst>
      <p:ext uri="{BB962C8B-B14F-4D97-AF65-F5344CB8AC3E}">
        <p14:creationId xmlns:p14="http://schemas.microsoft.com/office/powerpoint/2010/main" val="181665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Reinforcement Learning and ChatGPT:</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ChatGPT is a GPT model that is fine tuned to respond to a user’s request given a prompt. IT is then further fine-tuned by Reinforcement Learning. </a:t>
            </a:r>
          </a:p>
          <a:p>
            <a:pPr marL="342900" indent="-342900">
              <a:lnSpc>
                <a:spcPct val="107000"/>
              </a:lnSpc>
              <a:spcAft>
                <a:spcPts val="800"/>
              </a:spcAft>
              <a:buFont typeface="+mj-lt"/>
              <a:buAutoNum type="arabicPeriod"/>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Reinforcement Learning most simplistically can be defined as a method of achieving some goal via rewards. </a:t>
            </a:r>
          </a:p>
          <a:p>
            <a:pPr marL="342900" indent="-342900">
              <a:lnSpc>
                <a:spcPct val="107000"/>
              </a:lnSpc>
              <a:spcAft>
                <a:spcPts val="800"/>
              </a:spcAft>
              <a:buFont typeface="+mj-lt"/>
              <a:buAutoNum type="arabicPeriod"/>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Let us simplistically understand reinforcement learning by the diagram below. We’ll also see how these concepts extend to ChatGPT.</a:t>
            </a:r>
          </a:p>
          <a:p>
            <a:pPr marL="342900" indent="-342900">
              <a:lnSpc>
                <a:spcPct val="107000"/>
              </a:lnSpc>
              <a:spcAft>
                <a:spcPts val="800"/>
              </a:spcAft>
              <a:buFont typeface="+mj-lt"/>
              <a:buAutoNum type="arabicPeriod"/>
            </a:pPr>
            <a:endParaRPr lang="en-GB" sz="1800" b="1" kern="1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b="1" kern="100" dirty="0">
                <a:effectLst/>
                <a:latin typeface="Calibri" panose="020F0502020204030204" pitchFamily="34" charset="0"/>
                <a:ea typeface="DengXian" panose="02010600030101010101" pitchFamily="2" charset="-122"/>
                <a:cs typeface="Arial" panose="020B0604020202020204" pitchFamily="34" charset="0"/>
              </a:rPr>
              <a:t>Agent </a:t>
            </a:r>
            <a:r>
              <a:rPr lang="en-GB" sz="1800" kern="100" dirty="0">
                <a:effectLst/>
                <a:latin typeface="Calibri" panose="020F0502020204030204" pitchFamily="34" charset="0"/>
                <a:ea typeface="DengXian" panose="02010600030101010101" pitchFamily="2" charset="-122"/>
                <a:cs typeface="Arial" panose="020B0604020202020204" pitchFamily="34" charset="0"/>
              </a:rPr>
              <a:t>– As shown in the figure. The goal here is to make the agent reach the end state. In order for the agent to make certain moves we entice it with some rewards. The reward is a scalar value. When the goal is reached, we provide a higher reward and otherwise a lesser reward. We penalize the agent with lower rewards because we want it to achieve its goal as quickly as possible.</a:t>
            </a:r>
          </a:p>
          <a:p>
            <a:pPr marL="342900" indent="-342900">
              <a:lnSpc>
                <a:spcPct val="107000"/>
              </a:lnSpc>
              <a:spcAft>
                <a:spcPts val="800"/>
              </a:spcAft>
              <a:buFont typeface="+mj-lt"/>
              <a:buAutoNum type="arabicPeriod"/>
            </a:pPr>
            <a:endParaRPr lang="en-GB" sz="1800" b="1" kern="1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b="1" kern="100" dirty="0">
                <a:effectLst/>
                <a:latin typeface="Calibri" panose="020F0502020204030204" pitchFamily="34" charset="0"/>
                <a:ea typeface="DengXian" panose="02010600030101010101" pitchFamily="2" charset="-122"/>
                <a:cs typeface="Arial" panose="020B0604020202020204" pitchFamily="34" charset="0"/>
              </a:rPr>
              <a:t>State: </a:t>
            </a:r>
            <a:r>
              <a:rPr lang="en-GB" sz="1800" kern="100" dirty="0">
                <a:effectLst/>
                <a:latin typeface="Calibri" panose="020F0502020204030204" pitchFamily="34" charset="0"/>
                <a:ea typeface="DengXian" panose="02010600030101010101" pitchFamily="2" charset="-122"/>
                <a:cs typeface="Arial" panose="020B0604020202020204" pitchFamily="34" charset="0"/>
              </a:rPr>
              <a:t>The state is the representation of the current step – wherever the agent is during its journey</a:t>
            </a:r>
          </a:p>
          <a:p>
            <a:pPr marL="342900" indent="-342900">
              <a:lnSpc>
                <a:spcPct val="107000"/>
              </a:lnSpc>
              <a:spcAft>
                <a:spcPts val="800"/>
              </a:spcAft>
              <a:buFont typeface="+mj-lt"/>
              <a:buAutoNum type="arabicPeriod"/>
            </a:pPr>
            <a:endParaRPr lang="en-GB" sz="1800" b="1" kern="1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b="1" kern="100" dirty="0">
                <a:effectLst/>
                <a:latin typeface="Calibri" panose="020F0502020204030204" pitchFamily="34" charset="0"/>
                <a:ea typeface="DengXian" panose="02010600030101010101" pitchFamily="2" charset="-122"/>
                <a:cs typeface="Arial" panose="020B0604020202020204" pitchFamily="34" charset="0"/>
              </a:rPr>
              <a:t>Action:</a:t>
            </a:r>
            <a:r>
              <a:rPr lang="en-GB" sz="1800" kern="100" dirty="0">
                <a:effectLst/>
                <a:latin typeface="Calibri" panose="020F0502020204030204" pitchFamily="34" charset="0"/>
                <a:ea typeface="DengXian" panose="02010600030101010101" pitchFamily="2" charset="-122"/>
                <a:cs typeface="Arial" panose="020B0604020202020204" pitchFamily="34" charset="0"/>
              </a:rPr>
              <a:t> Action is the action that is taken by the agent within the boundaries we have to get to its final goal</a:t>
            </a:r>
          </a:p>
          <a:p>
            <a:pPr marL="342900" indent="-342900">
              <a:lnSpc>
                <a:spcPct val="107000"/>
              </a:lnSpc>
              <a:spcAft>
                <a:spcPts val="800"/>
              </a:spcAft>
              <a:buFont typeface="+mj-lt"/>
              <a:buAutoNum type="arabicPeriod"/>
            </a:pPr>
            <a:endParaRPr lang="en-GB" sz="1800" b="1" kern="1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b="1" kern="100" dirty="0">
                <a:effectLst/>
                <a:latin typeface="Calibri" panose="020F0502020204030204" pitchFamily="34" charset="0"/>
                <a:ea typeface="DengXian" panose="02010600030101010101" pitchFamily="2" charset="-122"/>
                <a:cs typeface="Arial" panose="020B0604020202020204" pitchFamily="34" charset="0"/>
              </a:rPr>
              <a:t>Policy </a:t>
            </a:r>
            <a:r>
              <a:rPr lang="en-GB" sz="1800" kern="100" dirty="0">
                <a:effectLst/>
                <a:latin typeface="Calibri" panose="020F0502020204030204" pitchFamily="34" charset="0"/>
                <a:ea typeface="DengXian" panose="02010600030101010101" pitchFamily="2" charset="-122"/>
                <a:cs typeface="Arial" panose="020B0604020202020204" pitchFamily="34" charset="0"/>
              </a:rPr>
              <a:t>is the sequence of action the agent takes in order to achieve its goal.</a:t>
            </a:r>
          </a:p>
          <a:p>
            <a:pPr marL="342900" indent="-342900">
              <a:lnSpc>
                <a:spcPct val="107000"/>
              </a:lnSpc>
              <a:spcAft>
                <a:spcPts val="800"/>
              </a:spcAft>
              <a:buFont typeface="+mj-lt"/>
              <a:buAutoNum type="arabicPeriod"/>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In relation to ChatGPT:</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startAt="8"/>
            </a:pPr>
            <a:r>
              <a:rPr lang="en-GB" sz="1800" kern="100" dirty="0">
                <a:effectLst/>
                <a:latin typeface="Calibri" panose="020F0502020204030204" pitchFamily="34" charset="0"/>
                <a:ea typeface="DengXian" panose="02010600030101010101" pitchFamily="2" charset="-122"/>
                <a:cs typeface="Arial" panose="020B0604020202020204" pitchFamily="34" charset="0"/>
              </a:rPr>
              <a:t>Agent is the model itself, the Reward depends upon the type of response ChatGPT generates, if the response is good, the Reward is high, if the response is poor reward is low</a:t>
            </a:r>
          </a:p>
          <a:p>
            <a:pPr marL="342900" indent="-342900">
              <a:lnSpc>
                <a:spcPct val="107000"/>
              </a:lnSpc>
              <a:spcAft>
                <a:spcPts val="800"/>
              </a:spcAft>
              <a:buFont typeface="+mj-lt"/>
              <a:buAutoNum type="arabicPeriod" startAt="8"/>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startAt="8"/>
            </a:pPr>
            <a:r>
              <a:rPr lang="en-GB" sz="1800" kern="100" dirty="0">
                <a:effectLst/>
                <a:latin typeface="Calibri" panose="020F0502020204030204" pitchFamily="34" charset="0"/>
                <a:ea typeface="DengXian" panose="02010600030101010101" pitchFamily="2" charset="-122"/>
                <a:cs typeface="Arial" panose="020B0604020202020204" pitchFamily="34" charset="0"/>
              </a:rPr>
              <a:t>Every single action taken by the agent is the time step. The time step occurs as word token are generated.</a:t>
            </a:r>
          </a:p>
          <a:p>
            <a:pPr marL="0" indent="0">
              <a:lnSpc>
                <a:spcPct val="107000"/>
              </a:lnSpc>
              <a:spcAft>
                <a:spcPts val="800"/>
              </a:spcAft>
              <a:buFont typeface="+mj-lt"/>
              <a:buNone/>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0" indent="0">
              <a:lnSpc>
                <a:spcPct val="107000"/>
              </a:lnSpc>
              <a:spcAft>
                <a:spcPts val="800"/>
              </a:spcAft>
              <a:buFont typeface="+mj-lt"/>
              <a:buNone/>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18</a:t>
            </a:fld>
            <a:endParaRPr lang="en-GB"/>
          </a:p>
        </p:txBody>
      </p:sp>
    </p:spTree>
    <p:extLst>
      <p:ext uri="{BB962C8B-B14F-4D97-AF65-F5344CB8AC3E}">
        <p14:creationId xmlns:p14="http://schemas.microsoft.com/office/powerpoint/2010/main" val="3475030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Mathematics of the loss function of the loss function of the Proximal Policy Optimisation (PPO):</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As mentioned, in the Proximal Policy Optimisation, the Reward is used in the loss function itself.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is examine the mathematics of the Loss function in a bit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equation below is taken from the paper: Proximal Policy Optimization Algorithms</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Reiterating, the Rewarded generated has to be utilized to further fine tune the Supervised Fine-tuned model. The above us the loss function used to make the gradient updates.  In the above equation:</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ϴ is the parameter in the Supervised Fine-Tuned model which we will be updating</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t is the time step</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Every single time step we have one complete response that is one-time step.</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Therefore, if the rewards ratio is higher than 1 it means the training is going in the right direction.</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Thus, the product </a:t>
            </a:r>
            <a:r>
              <a:rPr lang="en-GB" sz="1800" dirty="0" err="1">
                <a:effectLst/>
                <a:latin typeface="Calibri" panose="020F0502020204030204" pitchFamily="34" charset="0"/>
                <a:ea typeface="DengXian" panose="02010600030101010101" pitchFamily="2" charset="-122"/>
                <a:cs typeface="Arial" panose="020B0604020202020204" pitchFamily="34" charset="0"/>
              </a:rPr>
              <a:t>r.A</a:t>
            </a:r>
            <a:r>
              <a:rPr lang="en-GB" sz="1800" dirty="0">
                <a:effectLst/>
                <a:latin typeface="Calibri" panose="020F0502020204030204" pitchFamily="34" charset="0"/>
                <a:ea typeface="DengXian" panose="02010600030101010101" pitchFamily="2" charset="-122"/>
                <a:cs typeface="Arial" panose="020B0604020202020204" pitchFamily="34" charset="0"/>
              </a:rPr>
              <a:t> is going to be very high if the response is very good. </a:t>
            </a:r>
          </a:p>
          <a:p>
            <a:pPr marL="18034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 how large the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is will determine how much we are allowing the gradient update to change.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19</a:t>
            </a:fld>
            <a:endParaRPr lang="en-GB"/>
          </a:p>
        </p:txBody>
      </p:sp>
    </p:spTree>
    <p:extLst>
      <p:ext uri="{BB962C8B-B14F-4D97-AF65-F5344CB8AC3E}">
        <p14:creationId xmlns:p14="http://schemas.microsoft.com/office/powerpoint/2010/main" val="173686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b="1" i="0" dirty="0">
                <a:effectLst/>
                <a:latin typeface="-apple-system"/>
              </a:rPr>
              <a:t>Building Neural Networks to solve Sequence Modelling problems </a:t>
            </a:r>
          </a:p>
          <a:p>
            <a:pPr algn="l" fontAlgn="auto"/>
            <a:endParaRPr lang="en-GB" b="1" i="0" dirty="0">
              <a:effectLst/>
              <a:latin typeface="-apple-system"/>
            </a:endParaRPr>
          </a:p>
          <a:p>
            <a:pPr marL="228600" indent="-228600" algn="l" fontAlgn="auto">
              <a:buFont typeface="+mj-lt"/>
              <a:buAutoNum type="arabicPeriod"/>
            </a:pPr>
            <a:r>
              <a:rPr lang="en-GB" b="0" i="0" dirty="0">
                <a:effectLst/>
                <a:latin typeface="-apple-system"/>
              </a:rPr>
              <a:t>Firstly, let us start from the very fundamentals by revisiting the concept of the perceptron and develop a solid understanding of the changes that should be done to the neural network architecture in order to handle sequential data.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Starting from the concept of perceptron, we defined the set of inputs from x1 through </a:t>
            </a:r>
            <a:r>
              <a:rPr lang="en-GB" b="0" i="0" dirty="0" err="1">
                <a:effectLst/>
                <a:latin typeface="-apple-system"/>
              </a:rPr>
              <a:t>xn</a:t>
            </a:r>
            <a:r>
              <a:rPr lang="en-GB" b="0" i="0" dirty="0">
                <a:effectLst/>
                <a:latin typeface="-apple-system"/>
              </a:rPr>
              <a:t> and each of these numbers multiplied by a weight matrix and then they're going to all be added together to form this internal state of the perceptron  which we'll say is z and then this value z is passed through a non-linear activation function to produce a predictive output </a:t>
            </a:r>
            <a:r>
              <a:rPr lang="en-GB" b="0" i="0" dirty="0" err="1">
                <a:effectLst/>
                <a:latin typeface="-apple-system"/>
              </a:rPr>
              <a:t>y_hat</a:t>
            </a:r>
            <a:r>
              <a:rPr lang="en-GB" b="0" i="0" dirty="0">
                <a:effectLst/>
                <a:latin typeface="-apple-system"/>
              </a:rPr>
              <a:t>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may be recalled that with the perceptron, one can have multiple inputs coming in and since we know we’re talking of sequence modelling, these inputs can be considered as being from a single time step in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could extend from the single perceptron to now a layer of perceptron’s to yield  multi-dimensional outputs as shown in the figure below;</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It should be underscored that the above mechanism does not have a notion of time or a sequence.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All the inputs and the outputs above can be thought of that coming from a fixed time step of a sequence.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endParaRPr lang="en-GB" b="0" i="0" dirty="0">
              <a:effectLst/>
              <a:latin typeface="-apple-system"/>
            </a:endParaRPr>
          </a:p>
          <a:p>
            <a:pPr marL="0" indent="0" algn="l" fontAlgn="auto">
              <a:buFont typeface="+mj-lt"/>
              <a:buNone/>
            </a:pPr>
            <a:r>
              <a:rPr lang="en-GB" b="0" i="0" dirty="0">
                <a:effectLst/>
                <a:latin typeface="-apple-system"/>
              </a:rPr>
              <a:t>Now – lets us simplify things. Let us simplify the diagram and collapse the hidden layer as shown:</a:t>
            </a:r>
          </a:p>
          <a:p>
            <a:pPr marL="0" indent="0" algn="l" fontAlgn="auto">
              <a:buFont typeface="+mj-lt"/>
              <a:buNone/>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Here, the input and the output vector are depicted of being of length m and length n respectively.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if we apply the same model repeatedly for each time step in the sequence, we get a sense of how we could handle the individual inputs across different time steps as shown in the figure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All the models depicted above are replicas of each other at different time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output vector </a:t>
            </a:r>
            <a:r>
              <a:rPr lang="en-GB" b="0" i="0" dirty="0" err="1">
                <a:effectLst/>
                <a:latin typeface="-apple-system"/>
              </a:rPr>
              <a:t>y_hat_t</a:t>
            </a:r>
            <a:r>
              <a:rPr lang="en-GB" b="0" i="0" dirty="0">
                <a:effectLst/>
                <a:latin typeface="-apple-system"/>
              </a:rPr>
              <a:t> is going to be the function of the input at that time step as shown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Now taking a step back we know if we’re considering sequence data it is very likely that considering the sequence data the output of a label at a particular time step is going to depend on inputs at the prior time steps – so, we cannot treat the individual time steps as isolated steps.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we have to consider the relationship which is inherent to the sequence data considering the inputs between different time steps. So how to address this?</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We need to link the information in the computation of the network at different time steps to each other.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Specifically, we are going to introduce internal memory or cell state denoted </a:t>
            </a:r>
            <a:r>
              <a:rPr lang="en-GB" b="0" i="0" dirty="0" err="1">
                <a:effectLst/>
                <a:latin typeface="-apple-system"/>
              </a:rPr>
              <a:t>h_t</a:t>
            </a:r>
            <a:r>
              <a:rPr lang="en-GB" b="0" i="0" dirty="0">
                <a:effectLst/>
                <a:latin typeface="-apple-system"/>
              </a:rPr>
              <a:t>;</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a:t>
            </a:r>
            <a:r>
              <a:rPr lang="en-GB" b="0" i="0" dirty="0" err="1">
                <a:effectLst/>
                <a:latin typeface="-apple-system"/>
              </a:rPr>
              <a:t>h_t</a:t>
            </a:r>
            <a:r>
              <a:rPr lang="en-GB" b="0" i="0" dirty="0">
                <a:effectLst/>
                <a:latin typeface="-apple-system"/>
              </a:rPr>
              <a:t> is going to be the memory that will be maintained by the neurons and the network itself and this state can be passed from time step to time step across time.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The key idea here is that by having the recurrence relation we’re capturing the notion of memory. So, what this means now is that the network output predictions and the computations are not only the function of the input at a time step but also the memory of the cell state denoted by </a:t>
            </a:r>
            <a:r>
              <a:rPr lang="en-GB" b="0" i="0" dirty="0" err="1">
                <a:effectLst/>
                <a:latin typeface="-apple-system"/>
              </a:rPr>
              <a:t>h_t</a:t>
            </a:r>
            <a:r>
              <a:rPr lang="en-GB" b="0" i="0" dirty="0">
                <a:effectLst/>
                <a:latin typeface="-apple-system"/>
              </a:rPr>
              <a:t>.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Thus, the output depends both on the current input as well as the past computations and the past learning that occurs. One can define this relationship by means of functions that map the input to the outputs as below;</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As we can see that we can describe the neurons via a recurrence relation which means the cell state depends upon the current input and again on prior cell states. </a:t>
            </a:r>
          </a:p>
          <a:p>
            <a:pPr marL="228600" indent="-228600" algn="l" fontAlgn="auto">
              <a:buFont typeface="+mj-lt"/>
              <a:buAutoNum type="arabicPeriod" startAt="7"/>
            </a:pPr>
            <a:endParaRPr lang="en-GB" b="0" i="0" dirty="0">
              <a:effectLst/>
              <a:latin typeface="-apple-system"/>
            </a:endParaRPr>
          </a:p>
          <a:p>
            <a:pPr marL="228600" indent="-228600" algn="l" fontAlgn="auto">
              <a:buFont typeface="+mj-lt"/>
              <a:buAutoNum type="arabicPeriod" startAt="7"/>
            </a:pPr>
            <a:r>
              <a:rPr lang="en-GB" b="0" i="0" dirty="0">
                <a:effectLst/>
                <a:latin typeface="-apple-system"/>
              </a:rPr>
              <a:t>It is exactly this idea (see figure below) of recurrence relation that provides the intuition of the key operation behind the recurrent neural networks or RNNs and through the sections 3 and 4 below we build upon the understanding of the mathematics of the recurrence relation and the operations that define the RNN behaviour.</a:t>
            </a:r>
          </a:p>
          <a:p>
            <a:br>
              <a:rPr lang="en-GB" dirty="0"/>
            </a:br>
            <a:endParaRPr lang="en-GB" b="0" i="0" dirty="0">
              <a:effectLst/>
              <a:latin typeface="-apple-system"/>
            </a:endParaRPr>
          </a:p>
          <a:p>
            <a:br>
              <a:rPr lang="en-GB" dirty="0"/>
            </a:br>
            <a:br>
              <a:rPr lang="en-GB" dirty="0"/>
            </a:br>
            <a:endParaRPr lang="en-GB" b="0" i="0" dirty="0">
              <a:effectLst/>
              <a:latin typeface="-apple-system"/>
            </a:endParaRPr>
          </a:p>
          <a:p>
            <a:pPr marL="0" indent="0" algn="l" fontAlgn="auto">
              <a:buFont typeface="+mj-lt"/>
              <a:buNone/>
            </a:pPr>
            <a:endParaRPr lang="en-GB" b="0" i="0" dirty="0">
              <a:effectLst/>
              <a:latin typeface="-apple-system"/>
            </a:endParaRPr>
          </a:p>
          <a:p>
            <a:pPr marL="0" indent="0" algn="l" fontAlgn="auto">
              <a:buFont typeface="+mj-lt"/>
              <a:buNone/>
            </a:pPr>
            <a:endParaRPr lang="en-GB" b="0" i="0" dirty="0">
              <a:effectLst/>
              <a:latin typeface="-apple-system"/>
            </a:endParaRP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3</a:t>
            </a:fld>
            <a:endParaRPr lang="en-GB"/>
          </a:p>
        </p:txBody>
      </p:sp>
    </p:spTree>
    <p:extLst>
      <p:ext uri="{BB962C8B-B14F-4D97-AF65-F5344CB8AC3E}">
        <p14:creationId xmlns:p14="http://schemas.microsoft.com/office/powerpoint/2010/main" val="376641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4</a:t>
            </a:fld>
            <a:endParaRPr lang="en-GB"/>
          </a:p>
        </p:txBody>
      </p:sp>
    </p:spTree>
    <p:extLst>
      <p:ext uri="{BB962C8B-B14F-4D97-AF65-F5344CB8AC3E}">
        <p14:creationId xmlns:p14="http://schemas.microsoft.com/office/powerpoint/2010/main" val="3300688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fontAlgn="auto">
              <a:buFont typeface="+mj-lt"/>
              <a:buAutoNum type="arabicPeriod"/>
            </a:pPr>
            <a:r>
              <a:rPr lang="en-GB" b="0" i="0" dirty="0">
                <a:effectLst/>
                <a:latin typeface="-apple-system"/>
              </a:rPr>
              <a:t>Further, RNNs are slow to train, the inputs data needs to be passed sequentially or serially one after the other. </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We need input data from the previous state to process any output from the current state.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RNNs were difficult to parallelize</a:t>
            </a:r>
          </a:p>
          <a:p>
            <a:pPr marL="228600" indent="-228600" algn="l" fontAlgn="auto">
              <a:buFont typeface="+mj-lt"/>
              <a:buAutoNum type="arabicPeriod"/>
            </a:pPr>
            <a:endParaRPr lang="en-GB" b="0" i="0" dirty="0">
              <a:effectLst/>
              <a:latin typeface="-apple-system"/>
            </a:endParaRPr>
          </a:p>
          <a:p>
            <a:pPr marL="228600" indent="-228600" algn="l" fontAlgn="auto">
              <a:buFont typeface="+mj-lt"/>
              <a:buAutoNum type="arabicPeriod"/>
            </a:pPr>
            <a:r>
              <a:rPr lang="en-GB" b="0" i="0" dirty="0">
                <a:effectLst/>
                <a:latin typeface="-apple-system"/>
              </a:rPr>
              <a:t>Cannot make effective use of modern GPUs and computational power</a:t>
            </a:r>
          </a:p>
          <a:p>
            <a:br>
              <a:rPr lang="en-GB" dirty="0"/>
            </a:br>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5</a:t>
            </a:fld>
            <a:endParaRPr lang="en-GB"/>
          </a:p>
        </p:txBody>
      </p:sp>
    </p:spTree>
    <p:extLst>
      <p:ext uri="{BB962C8B-B14F-4D97-AF65-F5344CB8AC3E}">
        <p14:creationId xmlns:p14="http://schemas.microsoft.com/office/powerpoint/2010/main" val="2768880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How do we overcome the limitations of RNNs?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As pointed in the preceding paragraphs, RNNs use time step by time step processing of data – the notion of recurrence – to maintain the order information. We discussed the key limitations and reiterated those limitations in the section above.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Thus, what we want now is, that, rather than sequential time step by time step processing of data, we would like to process the information continuously as a continuous stream of information. Rather than being slow, we’d like to parallelize the computation to speed up the processing and importantly establish long memory that can build rich understanding of context, understanding of sequential data. </a:t>
            </a: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 </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b="1" kern="100" dirty="0">
                <a:effectLst/>
                <a:latin typeface="Calibri" panose="020F0502020204030204" pitchFamily="34" charset="0"/>
                <a:ea typeface="DengXian" panose="02010600030101010101" pitchFamily="2" charset="-122"/>
                <a:cs typeface="Arial" panose="020B0604020202020204" pitchFamily="34" charset="0"/>
              </a:rPr>
              <a:t>Can we use feed forward networks?</a:t>
            </a: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Thinking of resolving the problems of RNNs, a naïve approach will be to squash all the data/ all the time steps together to create a vector that effectively concatenated the time steps together, feed all the data to a feed forward network which through its densely connected layers does the learning and gives you the outputs.</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6</a:t>
            </a:fld>
            <a:endParaRPr lang="en-GB"/>
          </a:p>
        </p:txBody>
      </p:sp>
    </p:spTree>
    <p:extLst>
      <p:ext uri="{BB962C8B-B14F-4D97-AF65-F5344CB8AC3E}">
        <p14:creationId xmlns:p14="http://schemas.microsoft.com/office/powerpoint/2010/main" val="248494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400" b="1" i="0" dirty="0">
                <a:effectLst/>
                <a:latin typeface="-apple-system"/>
              </a:rPr>
              <a:t>Transformer Neural Network Architecture</a:t>
            </a:r>
          </a:p>
          <a:p>
            <a:pPr algn="l" fontAlgn="auto"/>
            <a:br>
              <a:rPr lang="en-GB" sz="1400" b="0" i="0" dirty="0">
                <a:effectLst/>
                <a:latin typeface="-apple-system"/>
              </a:rPr>
            </a:b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In 2017, the Transformer Neural Network architecture was introduced. </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The network employs an encoder-decoder architecture much like the recurrent neural network. The following are some of the starting differences between the RNNs and the Transformer architecture;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 In an RNN encoder, we pass the input sentence one word after the other. The current word’s hidden state has dependencies on the previous word’s hidden state, the word embeddings are generated one word at a time.</a:t>
            </a:r>
          </a:p>
          <a:p>
            <a:pPr marL="228600" indent="-228600" algn="l" fontAlgn="auto">
              <a:buFont typeface="+mj-lt"/>
              <a:buAutoNum type="arabicPeriod"/>
            </a:pPr>
            <a:endParaRPr lang="en-GB" sz="1400" b="0" i="0" dirty="0">
              <a:effectLst/>
              <a:latin typeface="-apple-system"/>
            </a:endParaRPr>
          </a:p>
          <a:p>
            <a:pPr marL="228600" indent="-228600" algn="l" fontAlgn="auto">
              <a:buFont typeface="+mj-lt"/>
              <a:buAutoNum type="arabicPeriod"/>
            </a:pPr>
            <a:r>
              <a:rPr lang="en-GB" sz="1400" b="0" i="0" dirty="0">
                <a:effectLst/>
                <a:latin typeface="-apple-system"/>
              </a:rPr>
              <a:t>Whereas, with a transformer encoder, there is no concept of “time step” – we pass in all the words of the sentence simultaneously and determine the “word embedding” simultaneously as shown in the figure below;</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7</a:t>
            </a:fld>
            <a:endParaRPr lang="en-GB"/>
          </a:p>
        </p:txBody>
      </p:sp>
    </p:spTree>
    <p:extLst>
      <p:ext uri="{BB962C8B-B14F-4D97-AF65-F5344CB8AC3E}">
        <p14:creationId xmlns:p14="http://schemas.microsoft.com/office/powerpoint/2010/main" val="868462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extract the information from the input data more intelligently – the key idea being to identify and “attend” to what is important in a sequential data, and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GB" sz="1800" kern="100" dirty="0">
                <a:effectLst/>
                <a:latin typeface="Calibri" panose="020F0502020204030204" pitchFamily="34" charset="0"/>
                <a:ea typeface="DengXian" panose="02010600030101010101" pitchFamily="2" charset="-122"/>
                <a:cs typeface="Arial" panose="020B0604020202020204" pitchFamily="34" charset="0"/>
              </a:rPr>
              <a:t>This is the notion of attention mechanism which is an extremely powerful concept in modern deep learning and natural language processing. </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8</a:t>
            </a:fld>
            <a:endParaRPr lang="en-GB"/>
          </a:p>
        </p:txBody>
      </p:sp>
    </p:spTree>
    <p:extLst>
      <p:ext uri="{BB962C8B-B14F-4D97-AF65-F5344CB8AC3E}">
        <p14:creationId xmlns:p14="http://schemas.microsoft.com/office/powerpoint/2010/main" val="55361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The intuition of attention can be best felt through search. </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For example, in order to search about “the evolution of language models” through the database of You-Tube videos, you will type in a query “evolution of language models”. </a:t>
            </a:r>
          </a:p>
          <a:p>
            <a:pPr marL="2286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In every video, that appears, you will have some key information related to the title.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find the overlap between the query and each of these titles – the “keys” in the database.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need to compute a similarity / relevance metric to find the relevance between query and each key that appears.</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Mathematically, the similarity metric we compute is a dot product or cosine similarity. </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extract the relevant information wat we want to pay attention to. We get a Value. We extract the relevant video.</a:t>
            </a: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9</a:t>
            </a:fld>
            <a:endParaRPr lang="en-GB"/>
          </a:p>
        </p:txBody>
      </p:sp>
    </p:spTree>
    <p:extLst>
      <p:ext uri="{BB962C8B-B14F-4D97-AF65-F5344CB8AC3E}">
        <p14:creationId xmlns:p14="http://schemas.microsoft.com/office/powerpoint/2010/main" val="368331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Let’s go back to our text/language example, with this sentence the goal is to identify features in the input that are relevant to the semantic meaning of the sentence. [</a:t>
            </a:r>
            <a:r>
              <a:rPr lang="en-GB" sz="1800" i="1" kern="100" dirty="0">
                <a:effectLst/>
                <a:latin typeface="Calibri" panose="020F0502020204030204" pitchFamily="34" charset="0"/>
                <a:ea typeface="DengXian" panose="02010600030101010101" pitchFamily="2" charset="-122"/>
                <a:cs typeface="Arial" panose="020B0604020202020204" pitchFamily="34" charset="0"/>
              </a:rPr>
              <a:t>This is important because when we’re dealing language and making a language model to predict the next word I ought to know the semantic meaning of the sentence</a:t>
            </a:r>
            <a:r>
              <a:rPr lang="en-GB" sz="1800" kern="100" dirty="0">
                <a:effectLst/>
                <a:latin typeface="Calibri" panose="020F0502020204030204" pitchFamily="34" charset="0"/>
                <a:ea typeface="DengXian" panose="02010600030101010101" pitchFamily="2" charset="-122"/>
                <a:cs typeface="Arial" panose="020B0604020202020204" pitchFamily="34" charset="0"/>
              </a:rPr>
              <a:t>]</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We perform the following operations:</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Encode the positional information.</a:t>
            </a: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Extract query, key and value – exactly similar to search operation</a:t>
            </a:r>
          </a:p>
          <a:p>
            <a:pPr marL="342900" lvl="0" indent="-342900">
              <a:lnSpc>
                <a:spcPct val="107000"/>
              </a:lnSpc>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Compute attention weights</a:t>
            </a:r>
          </a:p>
          <a:p>
            <a:pPr marL="342900" lvl="0" indent="-342900">
              <a:lnSpc>
                <a:spcPct val="107000"/>
              </a:lnSpc>
              <a:spcAft>
                <a:spcPts val="800"/>
              </a:spcAft>
              <a:buFont typeface="+mj-lt"/>
              <a:buAutoNum type="arabicPeriod"/>
            </a:pPr>
            <a:r>
              <a:rPr lang="en-GB" sz="1800" kern="100" dirty="0">
                <a:effectLst/>
                <a:latin typeface="Calibri" panose="020F0502020204030204" pitchFamily="34" charset="0"/>
                <a:ea typeface="DengXian" panose="02010600030101010101" pitchFamily="2" charset="-122"/>
                <a:cs typeface="Arial" panose="020B0604020202020204" pitchFamily="34" charset="0"/>
              </a:rPr>
              <a:t>Extract features with high attention</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Positional embedding are the identifiers that are added to the original word embedding for the Transformers to know the order of the sequence.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a:lnSpc>
                <a:spcPct val="107000"/>
              </a:lnSpc>
              <a:spcAft>
                <a:spcPts val="800"/>
              </a:spcAft>
            </a:pPr>
            <a:r>
              <a:rPr lang="en-GB" sz="1800" kern="100" dirty="0">
                <a:effectLst/>
                <a:latin typeface="Calibri" panose="020F0502020204030204" pitchFamily="34" charset="0"/>
                <a:ea typeface="DengXian" panose="02010600030101010101" pitchFamily="2" charset="-122"/>
                <a:cs typeface="Arial" panose="020B0604020202020204" pitchFamily="34" charset="0"/>
              </a:rPr>
              <a:t>The positional embedding should fulfil certain requirements:</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Every position must have the same identifier irrespective of the sequence length.</a:t>
            </a:r>
          </a:p>
          <a:p>
            <a:pPr marL="2286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It should be noted that the positional embeddings push the original input embedding, care should be taken to see that the input embedding do not get drifted away too far away so that the semantic meaning of the embedding is lost.</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could think of numbering the positional embedding as 1, 2, 3 but that violates the above rule!</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thus need to keep the value of the positional embedding bounded.</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To keep the values of the input embedding bounded, we choose functions of sine and cosine, sines and cosines are bounded between -1 and +1 range from – infinity to + infinity</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We take both sines and cosines because: had we taken only sines we might have got some repeated position values which is not permitted by 1)</a:t>
            </a:r>
          </a:p>
          <a:p>
            <a:pPr marL="457200">
              <a:lnSpc>
                <a:spcPct val="107000"/>
              </a:lnSpc>
            </a:pPr>
            <a:r>
              <a:rPr lang="en-GB" sz="1800" kern="1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mj-lt"/>
              <a:buAutoNum type="arabicParenR"/>
            </a:pPr>
            <a:r>
              <a:rPr lang="en-GB" sz="1800" kern="100" dirty="0">
                <a:effectLst/>
                <a:latin typeface="Calibri" panose="020F0502020204030204" pitchFamily="34" charset="0"/>
                <a:ea typeface="DengXian" panose="02010600030101010101" pitchFamily="2" charset="-122"/>
                <a:cs typeface="Arial" panose="020B0604020202020204" pitchFamily="34" charset="0"/>
              </a:rPr>
              <a:t>Hence, we take both sines and cosines.</a:t>
            </a:r>
          </a:p>
          <a:p>
            <a:pPr>
              <a:lnSpc>
                <a:spcPct val="107000"/>
              </a:lnSpc>
              <a:spcAft>
                <a:spcPts val="800"/>
              </a:spcAft>
            </a:pPr>
            <a:endParaRPr lang="en-GB" sz="1800" kern="100" dirty="0">
              <a:effectLst/>
              <a:latin typeface="Calibri" panose="020F0502020204030204" pitchFamily="34" charset="0"/>
              <a:ea typeface="DengXian" panose="02010600030101010101" pitchFamily="2" charset="-122"/>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72DA5E9-8E0A-471F-B141-C0F2518D2DBB}" type="slidenum">
              <a:rPr lang="en-GB" smtClean="0"/>
              <a:t>10</a:t>
            </a:fld>
            <a:endParaRPr lang="en-GB"/>
          </a:p>
        </p:txBody>
      </p:sp>
    </p:spTree>
    <p:extLst>
      <p:ext uri="{BB962C8B-B14F-4D97-AF65-F5344CB8AC3E}">
        <p14:creationId xmlns:p14="http://schemas.microsoft.com/office/powerpoint/2010/main" val="2230928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80596" y="1790977"/>
            <a:ext cx="7982806" cy="983540"/>
          </a:xfrm>
          <a:prstGeom prst="rect">
            <a:avLst/>
          </a:prstGeom>
        </p:spPr>
        <p:txBody>
          <a:bodyPr anchor="ctr"/>
          <a:lstStyle>
            <a:lvl1pPr marL="0" indent="0" algn="ctr">
              <a:buNone/>
              <a:defRPr sz="2800" b="0" i="0" cap="all" spc="600" baseline="0">
                <a:solidFill>
                  <a:schemeClr val="bg1"/>
                </a:solidFill>
                <a:latin typeface="JLR Emeric ExtraLight" panose="02000503040000020004" pitchFamily="2" charset="0"/>
              </a:defRPr>
            </a:lvl1pPr>
          </a:lstStyle>
          <a:p>
            <a:r>
              <a:rPr lang="en-US"/>
              <a:t>Click to edit presentation title</a:t>
            </a:r>
            <a:endParaRPr lang="en-GB"/>
          </a:p>
        </p:txBody>
      </p:sp>
      <p:sp>
        <p:nvSpPr>
          <p:cNvPr id="3" name="Subtitle 2"/>
          <p:cNvSpPr>
            <a:spLocks noGrp="1"/>
          </p:cNvSpPr>
          <p:nvPr>
            <p:ph type="subTitle" idx="1" hasCustomPrompt="1"/>
          </p:nvPr>
        </p:nvSpPr>
        <p:spPr>
          <a:xfrm>
            <a:off x="580596" y="3125831"/>
            <a:ext cx="7982806" cy="251429"/>
          </a:xfrm>
          <a:prstGeom prst="rect">
            <a:avLst/>
          </a:prstGeom>
        </p:spPr>
        <p:txBody>
          <a:bodyPr anchor="ctr"/>
          <a:lstStyle>
            <a:lvl1pPr marL="0" indent="0" algn="ctr">
              <a:buFont typeface="Arial" panose="020B0604020202020204" pitchFamily="34" charset="0"/>
              <a:buNone/>
              <a:defRPr sz="1400" cap="none" spc="50" baseline="0">
                <a:solidFill>
                  <a:schemeClr val="bg1"/>
                </a:solidFill>
                <a:latin typeface="JLR Emeric ExtraLight" panose="02000503040000020004"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#1</a:t>
            </a:r>
            <a:endParaRPr lang="en-GB"/>
          </a:p>
        </p:txBody>
      </p:sp>
      <p:sp>
        <p:nvSpPr>
          <p:cNvPr id="9" name="Text Placeholder 8"/>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75293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6946" y="1768050"/>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9" name="Content Placeholder 2"/>
          <p:cNvSpPr>
            <a:spLocks noGrp="1"/>
          </p:cNvSpPr>
          <p:nvPr>
            <p:ph idx="13"/>
          </p:nvPr>
        </p:nvSpPr>
        <p:spPr>
          <a:xfrm>
            <a:off x="4572000" y="1769505"/>
            <a:ext cx="2746848" cy="1257300"/>
          </a:xfrm>
          <a:prstGeom prst="rect">
            <a:avLst/>
          </a:prstGeom>
        </p:spPr>
        <p:txBody>
          <a:bodyPr>
            <a:noAutofit/>
          </a:bodyPr>
          <a:lstStyle>
            <a:lvl1pPr marL="0" indent="0">
              <a:lnSpc>
                <a:spcPts val="1300"/>
              </a:lnSpc>
              <a:spcBef>
                <a:spcPts val="0"/>
              </a:spcBef>
              <a:buFontTx/>
              <a:buNone/>
              <a:tabLst>
                <a:tab pos="292100" algn="l"/>
              </a:tabLst>
              <a:defRPr sz="1200" b="0">
                <a:latin typeface="JLR Emeric" panose="02000503040000020004" pitchFamily="2" charset="0"/>
              </a:defRPr>
            </a:lvl1pPr>
            <a:lvl2pPr marL="0" indent="0">
              <a:lnSpc>
                <a:spcPts val="1300"/>
              </a:lnSpc>
              <a:spcBef>
                <a:spcPts val="0"/>
              </a:spcBef>
              <a:spcAft>
                <a:spcPts val="700"/>
              </a:spcAft>
              <a:buFontTx/>
              <a:buNone/>
              <a:tabLst>
                <a:tab pos="292100" algn="l"/>
              </a:tabLst>
              <a:defRPr sz="1000">
                <a:latin typeface="JLR Emeric ExtraLight" panose="02000503040000020004" pitchFamily="2" charset="0"/>
              </a:defRPr>
            </a:lvl2pPr>
            <a:lvl3pPr>
              <a:lnSpc>
                <a:spcPts val="1300"/>
              </a:lnSpc>
              <a:spcBef>
                <a:spcPts val="700"/>
              </a:spcBef>
              <a:defRPr sz="1200"/>
            </a:lvl3pPr>
            <a:lvl4pPr>
              <a:lnSpc>
                <a:spcPts val="1300"/>
              </a:lnSpc>
              <a:spcBef>
                <a:spcPts val="700"/>
              </a:spcBef>
              <a:defRPr sz="1200"/>
            </a:lvl4pPr>
            <a:lvl5pPr>
              <a:lnSpc>
                <a:spcPts val="1300"/>
              </a:lnSpc>
              <a:spcBef>
                <a:spcPts val="700"/>
              </a:spcBef>
              <a:defRPr sz="1200"/>
            </a:lvl5pPr>
          </a:lstStyle>
          <a:p>
            <a:pPr lvl="0"/>
            <a:r>
              <a:rPr lang="en-US"/>
              <a:t>Click to edit Master text styles</a:t>
            </a:r>
          </a:p>
          <a:p>
            <a:pPr lvl="1"/>
            <a:r>
              <a:rPr lang="en-US"/>
              <a:t>Second level</a:t>
            </a:r>
          </a:p>
        </p:txBody>
      </p:sp>
      <p:sp>
        <p:nvSpPr>
          <p:cNvPr id="7" name="Slide Number Placeholder 5">
            <a:extLst>
              <a:ext uri="{FF2B5EF4-FFF2-40B4-BE49-F238E27FC236}">
                <a16:creationId xmlns:a16="http://schemas.microsoft.com/office/drawing/2014/main" id="{C7C2732D-D8EB-491C-9A84-A467761745E6}"/>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3" name="Text Placeholder 3">
            <a:extLst>
              <a:ext uri="{FF2B5EF4-FFF2-40B4-BE49-F238E27FC236}">
                <a16:creationId xmlns:a16="http://schemas.microsoft.com/office/drawing/2014/main" id="{2239CEB8-FBE1-4AE7-80EE-70450B78A0D7}"/>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869344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 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65E4F79-2C26-4688-B17C-D420C9774B1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5" name="Straight Connector 4">
            <a:extLst>
              <a:ext uri="{FF2B5EF4-FFF2-40B4-BE49-F238E27FC236}">
                <a16:creationId xmlns:a16="http://schemas.microsoft.com/office/drawing/2014/main" id="{68408478-93F7-4992-8114-A6793DC0A987}"/>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8" name="Text Placeholder 3">
            <a:extLst>
              <a:ext uri="{FF2B5EF4-FFF2-40B4-BE49-F238E27FC236}">
                <a16:creationId xmlns:a16="http://schemas.microsoft.com/office/drawing/2014/main" id="{9F1AEEFA-9BE0-4CE6-A1AB-DE62B6DB05B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827323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dy Copy with Side Panel">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B6FFB7AE-60E1-1F98-0125-E56013EC02A3}"/>
              </a:ext>
            </a:extLst>
          </p:cNvPr>
          <p:cNvPicPr/>
          <p:nvPr userDrawn="1"/>
        </p:nvPicPr>
        <p:blipFill rotWithShape="1">
          <a:blip r:embed="rId2" cstate="print"/>
          <a:srcRect r="97552"/>
          <a:stretch/>
        </p:blipFill>
        <p:spPr>
          <a:xfrm>
            <a:off x="0" y="0"/>
            <a:ext cx="223837" cy="5143500"/>
          </a:xfrm>
          <a:prstGeom prst="rect">
            <a:avLst/>
          </a:prstGeom>
        </p:spPr>
      </p:pic>
      <p:pic>
        <p:nvPicPr>
          <p:cNvPr id="4" name="Picture 3">
            <a:extLst>
              <a:ext uri="{FF2B5EF4-FFF2-40B4-BE49-F238E27FC236}">
                <a16:creationId xmlns:a16="http://schemas.microsoft.com/office/drawing/2014/main" id="{72D9BC6C-943B-E4AA-6C48-1183720DE83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290702" y="281416"/>
            <a:ext cx="1516953" cy="121512"/>
          </a:xfrm>
          <a:prstGeom prst="rect">
            <a:avLst/>
          </a:prstGeom>
        </p:spPr>
      </p:pic>
      <p:sp>
        <p:nvSpPr>
          <p:cNvPr id="5" name="Text Placeholder 4">
            <a:extLst>
              <a:ext uri="{FF2B5EF4-FFF2-40B4-BE49-F238E27FC236}">
                <a16:creationId xmlns:a16="http://schemas.microsoft.com/office/drawing/2014/main" id="{B3A0305B-25DA-A095-A93F-7DC034774770}"/>
              </a:ext>
            </a:extLst>
          </p:cNvPr>
          <p:cNvSpPr>
            <a:spLocks noGrp="1"/>
          </p:cNvSpPr>
          <p:nvPr>
            <p:ph type="body" sz="quarter" idx="10" hasCustomPrompt="1"/>
          </p:nvPr>
        </p:nvSpPr>
        <p:spPr>
          <a:xfrm>
            <a:off x="457200" y="256447"/>
            <a:ext cx="5543550" cy="171450"/>
          </a:xfrm>
          <a:prstGeom prst="rect">
            <a:avLst/>
          </a:prstGeom>
        </p:spPr>
        <p:txBody>
          <a:bodyPr/>
          <a:lstStyle>
            <a:lvl1pPr>
              <a:defRPr sz="788" spc="225">
                <a:latin typeface="JLR Emeric ExtraLight" panose="02000503040000020004" pitchFamily="2" charset="0"/>
              </a:defRPr>
            </a:lvl1pPr>
          </a:lstStyle>
          <a:p>
            <a:pPr lvl="0"/>
            <a:r>
              <a:rPr lang="en-US" dirty="0"/>
              <a:t>TITLE OF THE PPT OR TITLE OF THE SECTIONS</a:t>
            </a:r>
            <a:endParaRPr lang="en-GB" dirty="0"/>
          </a:p>
        </p:txBody>
      </p:sp>
      <p:sp>
        <p:nvSpPr>
          <p:cNvPr id="8" name="Text Placeholder 7">
            <a:extLst>
              <a:ext uri="{FF2B5EF4-FFF2-40B4-BE49-F238E27FC236}">
                <a16:creationId xmlns:a16="http://schemas.microsoft.com/office/drawing/2014/main" id="{6CF34D1C-02F0-E70F-B8FC-5BD5C5C4FC5F}"/>
              </a:ext>
            </a:extLst>
          </p:cNvPr>
          <p:cNvSpPr>
            <a:spLocks noGrp="1"/>
          </p:cNvSpPr>
          <p:nvPr>
            <p:ph type="body" sz="quarter" idx="11" hasCustomPrompt="1"/>
          </p:nvPr>
        </p:nvSpPr>
        <p:spPr>
          <a:xfrm>
            <a:off x="457200" y="821531"/>
            <a:ext cx="3943350" cy="228600"/>
          </a:xfrm>
          <a:prstGeom prst="rect">
            <a:avLst/>
          </a:prstGeom>
        </p:spPr>
        <p:txBody>
          <a:bodyPr/>
          <a:lstStyle>
            <a:lvl1pPr>
              <a:defRPr sz="1050" spc="225">
                <a:latin typeface="JLR Emeric ExtraLight" panose="02000503040000020004" pitchFamily="2" charset="0"/>
              </a:defRPr>
            </a:lvl1pPr>
          </a:lstStyle>
          <a:p>
            <a:pPr lvl="0"/>
            <a:r>
              <a:rPr lang="en-US" dirty="0"/>
              <a:t>01 TITLE</a:t>
            </a:r>
            <a:endParaRPr lang="en-GB" dirty="0"/>
          </a:p>
        </p:txBody>
      </p:sp>
      <p:sp>
        <p:nvSpPr>
          <p:cNvPr id="10" name="Content Placeholder 8">
            <a:extLst>
              <a:ext uri="{FF2B5EF4-FFF2-40B4-BE49-F238E27FC236}">
                <a16:creationId xmlns:a16="http://schemas.microsoft.com/office/drawing/2014/main" id="{2C8C7D95-5862-A061-D761-6C363552465A}"/>
              </a:ext>
            </a:extLst>
          </p:cNvPr>
          <p:cNvSpPr>
            <a:spLocks noGrp="1"/>
          </p:cNvSpPr>
          <p:nvPr>
            <p:ph idx="1" hasCustomPrompt="1"/>
          </p:nvPr>
        </p:nvSpPr>
        <p:spPr>
          <a:xfrm>
            <a:off x="457200" y="1185862"/>
            <a:ext cx="8401050" cy="2700338"/>
          </a:xfrm>
          <a:prstGeom prst="rect">
            <a:avLst/>
          </a:prstGeom>
        </p:spPr>
        <p:txBody>
          <a:bodyPr/>
          <a:lstStyle>
            <a:lvl1pPr>
              <a:defRPr sz="900">
                <a:latin typeface="JLR Emeric ExtraLight" panose="02000503040000020004" pitchFamily="2" charset="0"/>
              </a:defRPr>
            </a:lvl1pPr>
            <a:lvl2pPr marL="471488" indent="-128588">
              <a:buFont typeface="Arial" panose="020B0604020202020204" pitchFamily="34" charset="0"/>
              <a:buChar char="•"/>
              <a:defRPr sz="900">
                <a:latin typeface="JLR Emeric ExtraLight" panose="02000503040000020004" pitchFamily="2" charset="0"/>
              </a:defRPr>
            </a:lvl2pPr>
            <a:lvl3pPr marL="814388" indent="-128588">
              <a:buFont typeface="Arial" panose="020B0604020202020204" pitchFamily="34" charset="0"/>
              <a:buChar char="•"/>
              <a:defRPr sz="9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3" name="object 9">
            <a:extLst>
              <a:ext uri="{FF2B5EF4-FFF2-40B4-BE49-F238E27FC236}">
                <a16:creationId xmlns:a16="http://schemas.microsoft.com/office/drawing/2014/main" id="{D024BA9E-6C2A-7995-55BC-2E8E44F5E019}"/>
              </a:ext>
            </a:extLst>
          </p:cNvPr>
          <p:cNvSpPr/>
          <p:nvPr userDrawn="1"/>
        </p:nvSpPr>
        <p:spPr>
          <a:xfrm>
            <a:off x="1607533"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6" name="object 10">
            <a:extLst>
              <a:ext uri="{FF2B5EF4-FFF2-40B4-BE49-F238E27FC236}">
                <a16:creationId xmlns:a16="http://schemas.microsoft.com/office/drawing/2014/main" id="{99E0557C-3FBF-715C-D34D-001B23245398}"/>
              </a:ext>
            </a:extLst>
          </p:cNvPr>
          <p:cNvSpPr/>
          <p:nvPr userDrawn="1"/>
        </p:nvSpPr>
        <p:spPr>
          <a:xfrm>
            <a:off x="2168043"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9" name="object 11">
            <a:extLst>
              <a:ext uri="{FF2B5EF4-FFF2-40B4-BE49-F238E27FC236}">
                <a16:creationId xmlns:a16="http://schemas.microsoft.com/office/drawing/2014/main" id="{308282CB-1919-B0FD-59D0-C0D7FEA27C4F}"/>
              </a:ext>
            </a:extLst>
          </p:cNvPr>
          <p:cNvSpPr/>
          <p:nvPr userDrawn="1"/>
        </p:nvSpPr>
        <p:spPr>
          <a:xfrm>
            <a:off x="2982022"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11" name="object 12">
            <a:extLst>
              <a:ext uri="{FF2B5EF4-FFF2-40B4-BE49-F238E27FC236}">
                <a16:creationId xmlns:a16="http://schemas.microsoft.com/office/drawing/2014/main" id="{1CF93A31-32C7-ED1B-36B6-EAE41F4C028E}"/>
              </a:ext>
            </a:extLst>
          </p:cNvPr>
          <p:cNvSpPr txBox="1"/>
          <p:nvPr userDrawn="1"/>
        </p:nvSpPr>
        <p:spPr>
          <a:xfrm>
            <a:off x="523875" y="4934743"/>
            <a:ext cx="995851" cy="102432"/>
          </a:xfrm>
          <a:prstGeom prst="rect">
            <a:avLst/>
          </a:prstGeom>
        </p:spPr>
        <p:txBody>
          <a:bodyPr vert="horz" wrap="square" lIns="0" tIns="10001" rIns="0" bIns="0" rtlCol="0">
            <a:spAutoFit/>
          </a:bodyPr>
          <a:lstStyle/>
          <a:p>
            <a:pPr marL="9525" marR="0" lvl="0" indent="0" defTabSz="685800" eaLnBrk="1" fontAlgn="auto" latinLnBrk="0" hangingPunct="1">
              <a:lnSpc>
                <a:spcPct val="100000"/>
              </a:lnSpc>
              <a:spcBef>
                <a:spcPts val="79"/>
              </a:spcBef>
              <a:spcAft>
                <a:spcPts val="0"/>
              </a:spcAft>
              <a:buClrTx/>
              <a:buSzTx/>
              <a:buFontTx/>
              <a:buNone/>
              <a:tabLst/>
              <a:defRPr/>
            </a:pPr>
            <a:r>
              <a:rPr lang="en-GB" sz="600" b="0" spc="225" dirty="0">
                <a:solidFill>
                  <a:schemeClr val="bg1">
                    <a:lumMod val="50000"/>
                  </a:schemeClr>
                </a:solidFill>
                <a:latin typeface="JLR Emeric ExtraLight"/>
                <a:cs typeface="JLR Emeric ExtraLight"/>
              </a:rPr>
              <a:t>CUSTOMER LOVE</a:t>
            </a:r>
            <a:endParaRPr lang="en-GB" sz="600" spc="225"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65ED50AF-845E-EA91-4FFB-6EF248A2A2C3}"/>
              </a:ext>
            </a:extLst>
          </p:cNvPr>
          <p:cNvSpPr txBox="1"/>
          <p:nvPr userDrawn="1"/>
        </p:nvSpPr>
        <p:spPr>
          <a:xfrm>
            <a:off x="1695341" y="4934743"/>
            <a:ext cx="384895"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UNITY</a:t>
            </a:r>
            <a:endParaRPr sz="600" spc="225"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4CA822D1-7B45-7D5B-D30A-AFA7B6494C55}"/>
              </a:ext>
            </a:extLst>
          </p:cNvPr>
          <p:cNvSpPr txBox="1"/>
          <p:nvPr userDrawn="1"/>
        </p:nvSpPr>
        <p:spPr>
          <a:xfrm>
            <a:off x="2255851" y="4934743"/>
            <a:ext cx="638363"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INTEGRITY</a:t>
            </a:r>
            <a:endParaRPr sz="600" spc="225"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4D4EE543-C503-8E14-2A5B-052E2921B07E}"/>
              </a:ext>
            </a:extLst>
          </p:cNvPr>
          <p:cNvSpPr txBox="1"/>
          <p:nvPr userDrawn="1"/>
        </p:nvSpPr>
        <p:spPr>
          <a:xfrm>
            <a:off x="3069829" y="4934743"/>
            <a:ext cx="513635"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GROWTH</a:t>
            </a:r>
            <a:endParaRPr sz="600" spc="225"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5F367E0D-4DC9-A773-983F-3CD4E2439B1A}"/>
              </a:ext>
            </a:extLst>
          </p:cNvPr>
          <p:cNvSpPr/>
          <p:nvPr userDrawn="1"/>
        </p:nvSpPr>
        <p:spPr>
          <a:xfrm>
            <a:off x="3671272" y="4938335"/>
            <a:ext cx="0" cy="9525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sz="1350"/>
          </a:p>
        </p:txBody>
      </p:sp>
      <p:sp>
        <p:nvSpPr>
          <p:cNvPr id="16" name="object 16">
            <a:extLst>
              <a:ext uri="{FF2B5EF4-FFF2-40B4-BE49-F238E27FC236}">
                <a16:creationId xmlns:a16="http://schemas.microsoft.com/office/drawing/2014/main" id="{84249B97-E667-B3A9-BC9C-452E0A2A0BC9}"/>
              </a:ext>
            </a:extLst>
          </p:cNvPr>
          <p:cNvSpPr txBox="1"/>
          <p:nvPr userDrawn="1"/>
        </p:nvSpPr>
        <p:spPr>
          <a:xfrm>
            <a:off x="3759077" y="4934743"/>
            <a:ext cx="470021" cy="102432"/>
          </a:xfrm>
          <a:prstGeom prst="rect">
            <a:avLst/>
          </a:prstGeom>
        </p:spPr>
        <p:txBody>
          <a:bodyPr vert="horz" wrap="square" lIns="0" tIns="10001" rIns="0" bIns="0" rtlCol="0">
            <a:spAutoFit/>
          </a:bodyPr>
          <a:lstStyle/>
          <a:p>
            <a:pPr marL="9525">
              <a:lnSpc>
                <a:spcPct val="100000"/>
              </a:lnSpc>
              <a:spcBef>
                <a:spcPts val="79"/>
              </a:spcBef>
            </a:pPr>
            <a:r>
              <a:rPr lang="en-GB" sz="600" b="0" spc="225" dirty="0">
                <a:solidFill>
                  <a:schemeClr val="bg1">
                    <a:lumMod val="50000"/>
                  </a:schemeClr>
                </a:solidFill>
                <a:latin typeface="JLR Emeric ExtraLight"/>
                <a:cs typeface="JLR Emeric ExtraLight"/>
              </a:rPr>
              <a:t>IMPACT</a:t>
            </a:r>
            <a:endParaRPr sz="600" spc="225"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1690ED2B-D1FC-94BB-4356-6B381E4992CC}"/>
              </a:ext>
            </a:extLst>
          </p:cNvPr>
          <p:cNvSpPr txBox="1">
            <a:spLocks/>
          </p:cNvSpPr>
          <p:nvPr userDrawn="1"/>
        </p:nvSpPr>
        <p:spPr>
          <a:xfrm>
            <a:off x="-37182" y="4925285"/>
            <a:ext cx="298199" cy="121349"/>
          </a:xfrm>
          <a:prstGeom prst="rect">
            <a:avLst/>
          </a:prstGeom>
        </p:spPr>
        <p:txBody>
          <a:bodyPr/>
          <a:lstStyle>
            <a:defPPr>
              <a:defRPr kern="0"/>
            </a:defPPr>
          </a:lstStyle>
          <a:p>
            <a:pPr marL="28575">
              <a:spcBef>
                <a:spcPts val="79"/>
              </a:spcBef>
            </a:pPr>
            <a:fld id="{81D60167-4931-47E6-BA6A-407CBD079E47}" type="slidenum">
              <a:rPr lang="en-GB" sz="525" spc="-19" smtClean="0">
                <a:solidFill>
                  <a:schemeClr val="bg1"/>
                </a:solidFill>
                <a:latin typeface="JLR Emeric ExtraLight" panose="02000503040000020004" pitchFamily="2" charset="0"/>
              </a:rPr>
              <a:pPr marL="28575">
                <a:spcBef>
                  <a:spcPts val="79"/>
                </a:spcBef>
              </a:pPr>
              <a:t>‹#›</a:t>
            </a:fld>
            <a:r>
              <a:rPr lang="en-GB" sz="525" spc="375"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00266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DIVIDER PAGE</a:t>
            </a:r>
            <a:endParaRPr lang="en-GB"/>
          </a:p>
        </p:txBody>
      </p:sp>
    </p:spTree>
    <p:extLst>
      <p:ext uri="{BB962C8B-B14F-4D97-AF65-F5344CB8AC3E}">
        <p14:creationId xmlns:p14="http://schemas.microsoft.com/office/powerpoint/2010/main" val="4272645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Quote/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3" name="Slide Number Placeholder 5">
            <a:extLst>
              <a:ext uri="{FF2B5EF4-FFF2-40B4-BE49-F238E27FC236}">
                <a16:creationId xmlns:a16="http://schemas.microsoft.com/office/drawing/2014/main" id="{D542AF6D-F5CF-4362-8653-55525E43E197}"/>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3" name="Text Placeholder 2">
            <a:extLst>
              <a:ext uri="{FF2B5EF4-FFF2-40B4-BE49-F238E27FC236}">
                <a16:creationId xmlns:a16="http://schemas.microsoft.com/office/drawing/2014/main" id="{2E2225F4-AE87-4580-A6DB-73B5D3214934}"/>
              </a:ext>
            </a:extLst>
          </p:cNvPr>
          <p:cNvSpPr>
            <a:spLocks noGrp="1"/>
          </p:cNvSpPr>
          <p:nvPr>
            <p:ph type="body" sz="quarter" idx="10" hasCustomPrompt="1"/>
          </p:nvPr>
        </p:nvSpPr>
        <p:spPr>
          <a:xfrm>
            <a:off x="745331" y="1028020"/>
            <a:ext cx="7653338" cy="2762250"/>
          </a:xfrm>
          <a:prstGeom prst="rect">
            <a:avLst/>
          </a:prstGeom>
        </p:spPr>
        <p:txBody>
          <a:bodyPr anchor="ctr"/>
          <a:lstStyle>
            <a:lvl1pPr algn="ctr">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marL="627063" indent="0">
              <a:buNone/>
              <a:defRPr/>
            </a:lvl5pPr>
          </a:lstStyle>
          <a:p>
            <a:pPr lvl="0"/>
            <a:r>
              <a:rPr lang="en-US"/>
              <a:t>Click to edit add quote/statement</a:t>
            </a:r>
            <a:endParaRPr lang="en-GB"/>
          </a:p>
        </p:txBody>
      </p:sp>
    </p:spTree>
    <p:extLst>
      <p:ext uri="{BB962C8B-B14F-4D97-AF65-F5344CB8AC3E}">
        <p14:creationId xmlns:p14="http://schemas.microsoft.com/office/powerpoint/2010/main" val="1917522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5D5129-2EDE-4C82-9380-4305CEF9EA45}"/>
              </a:ext>
            </a:extLst>
          </p:cNvPr>
          <p:cNvSpPr txBox="1"/>
          <p:nvPr userDrawn="1"/>
        </p:nvSpPr>
        <p:spPr>
          <a:xfrm>
            <a:off x="5284559" y="0"/>
            <a:ext cx="914400" cy="914400"/>
          </a:xfrm>
          <a:prstGeom prst="rect">
            <a:avLst/>
          </a:prstGeom>
          <a:noFill/>
        </p:spPr>
        <p:txBody>
          <a:bodyPr wrap="none" lIns="0" tIns="0" rIns="0" bIns="0" rtlCol="0">
            <a:noAutofit/>
          </a:bodyPr>
          <a:lstStyle/>
          <a:p>
            <a:endParaRPr lang="en-GB" sz="1400"/>
          </a:p>
        </p:txBody>
      </p:sp>
      <p:sp>
        <p:nvSpPr>
          <p:cNvPr id="5" name="TextBox 4">
            <a:extLst>
              <a:ext uri="{FF2B5EF4-FFF2-40B4-BE49-F238E27FC236}">
                <a16:creationId xmlns:a16="http://schemas.microsoft.com/office/drawing/2014/main" id="{E9BB0E23-CB44-4788-A702-126B89D1E120}"/>
              </a:ext>
            </a:extLst>
          </p:cNvPr>
          <p:cNvSpPr txBox="1"/>
          <p:nvPr userDrawn="1"/>
        </p:nvSpPr>
        <p:spPr>
          <a:xfrm>
            <a:off x="4114800" y="2068868"/>
            <a:ext cx="914400" cy="914400"/>
          </a:xfrm>
          <a:prstGeom prst="rect">
            <a:avLst/>
          </a:prstGeom>
          <a:noFill/>
        </p:spPr>
        <p:txBody>
          <a:bodyPr wrap="square" lIns="0" tIns="0" rIns="0" bIns="0" rtlCol="0">
            <a:noAutofit/>
          </a:bodyPr>
          <a:lstStyle/>
          <a:p>
            <a:endParaRPr lang="en-GB" sz="1400"/>
          </a:p>
        </p:txBody>
      </p:sp>
      <p:sp>
        <p:nvSpPr>
          <p:cNvPr id="10" name="Title 1">
            <a:extLst>
              <a:ext uri="{FF2B5EF4-FFF2-40B4-BE49-F238E27FC236}">
                <a16:creationId xmlns:a16="http://schemas.microsoft.com/office/drawing/2014/main" id="{3F23F804-13CD-49E1-9D08-E57FD5476403}"/>
              </a:ext>
            </a:extLst>
          </p:cNvPr>
          <p:cNvSpPr txBox="1">
            <a:spLocks/>
          </p:cNvSpPr>
          <p:nvPr userDrawn="1"/>
        </p:nvSpPr>
        <p:spPr>
          <a:xfrm>
            <a:off x="580596" y="2079980"/>
            <a:ext cx="7982806" cy="983540"/>
          </a:xfrm>
          <a:prstGeom prst="rect">
            <a:avLst/>
          </a:prstGeom>
        </p:spPr>
        <p:txBody>
          <a:bodyPr anchor="ctr"/>
          <a:lstStyle>
            <a:lvl1pPr marL="0" indent="0" algn="ctr" defTabSz="914400" rtl="0" eaLnBrk="1" latinLnBrk="0" hangingPunct="1">
              <a:lnSpc>
                <a:spcPct val="100000"/>
              </a:lnSpc>
              <a:spcBef>
                <a:spcPct val="0"/>
              </a:spcBef>
              <a:buFont typeface="Arial" panose="020B0604020202020204" pitchFamily="34" charset="0"/>
              <a:buNone/>
              <a:defRPr sz="3600" b="0" i="0" kern="1200" cap="all" spc="600" baseline="0">
                <a:solidFill>
                  <a:schemeClr val="bg1"/>
                </a:solidFill>
                <a:latin typeface="JLR Emeric ExtraLight" panose="02000503040000020004" pitchFamily="2" charset="0"/>
                <a:ea typeface="+mj-ea"/>
                <a:cs typeface="+mj-cs"/>
              </a:defRPr>
            </a:lvl1pPr>
          </a:lstStyle>
          <a:p>
            <a:r>
              <a:rPr lang="en-US"/>
              <a:t>THANK YOU</a:t>
            </a:r>
            <a:endParaRPr lang="en-GB"/>
          </a:p>
        </p:txBody>
      </p:sp>
      <p:sp>
        <p:nvSpPr>
          <p:cNvPr id="6" name="Text Placeholder 8">
            <a:extLst>
              <a:ext uri="{FF2B5EF4-FFF2-40B4-BE49-F238E27FC236}">
                <a16:creationId xmlns:a16="http://schemas.microsoft.com/office/drawing/2014/main" id="{A9684759-05E7-4847-8FB1-2C439C86AB55}"/>
              </a:ext>
            </a:extLst>
          </p:cNvPr>
          <p:cNvSpPr>
            <a:spLocks noGrp="1"/>
          </p:cNvSpPr>
          <p:nvPr>
            <p:ph type="body" sz="quarter" idx="10" hasCustomPrompt="1"/>
          </p:nvPr>
        </p:nvSpPr>
        <p:spPr>
          <a:xfrm>
            <a:off x="7373755" y="4960238"/>
            <a:ext cx="1763759" cy="215687"/>
          </a:xfrm>
          <a:prstGeom prst="rect">
            <a:avLst/>
          </a:prstGeom>
        </p:spPr>
        <p:txBody>
          <a:bodyPr/>
          <a:lstStyle>
            <a:lvl1pPr marL="0" indent="0" algn="r">
              <a:spcBef>
                <a:spcPts val="0"/>
              </a:spcBef>
              <a:buNone/>
              <a:defRPr sz="500" b="0" spc="50" baseline="0">
                <a:solidFill>
                  <a:srgbClr val="FFFFFF"/>
                </a:solidFill>
                <a:latin typeface="JLR Emeric ExtraLight" panose="02000503040000020004" pitchFamily="2" charset="0"/>
              </a:defRPr>
            </a:lvl1pPr>
            <a:lvl2pPr>
              <a:defRPr sz="1100"/>
            </a:lvl2pPr>
            <a:lvl3pPr>
              <a:defRPr sz="1100"/>
            </a:lvl3pPr>
            <a:lvl4pPr>
              <a:defRPr sz="1100"/>
            </a:lvl4pPr>
            <a:lvl5pPr>
              <a:defRPr sz="1100"/>
            </a:lvl5pPr>
          </a:lstStyle>
          <a:p>
            <a:pPr marR="0" algn="l" rtl="0"/>
            <a:r>
              <a:rPr lang="en-GB"/>
              <a:t>JAGUAR LAND ROVER CONFIDENTIAL ©2022</a:t>
            </a:r>
          </a:p>
        </p:txBody>
      </p:sp>
    </p:spTree>
    <p:extLst>
      <p:ext uri="{BB962C8B-B14F-4D97-AF65-F5344CB8AC3E}">
        <p14:creationId xmlns:p14="http://schemas.microsoft.com/office/powerpoint/2010/main" val="1022628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184" y="816114"/>
            <a:ext cx="8696325"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cxnSp>
        <p:nvCxnSpPr>
          <p:cNvPr id="14" name="Straight Connector 13">
            <a:extLst>
              <a:ext uri="{FF2B5EF4-FFF2-40B4-BE49-F238E27FC236}">
                <a16:creationId xmlns:a16="http://schemas.microsoft.com/office/drawing/2014/main" id="{7FA5039D-4844-45DF-AAF7-82BBED4C6E75}"/>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5" name="Text Placeholder 3">
            <a:extLst>
              <a:ext uri="{FF2B5EF4-FFF2-40B4-BE49-F238E27FC236}">
                <a16:creationId xmlns:a16="http://schemas.microsoft.com/office/drawing/2014/main" id="{22597446-3ADA-41E7-810F-E8674973FD89}"/>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r>
              <a:rPr lang="en-GB"/>
              <a:t>Section #: title</a:t>
            </a:r>
          </a:p>
        </p:txBody>
      </p:sp>
      <p:sp>
        <p:nvSpPr>
          <p:cNvPr id="4" name="Text Placeholder 3">
            <a:extLst>
              <a:ext uri="{FF2B5EF4-FFF2-40B4-BE49-F238E27FC236}">
                <a16:creationId xmlns:a16="http://schemas.microsoft.com/office/drawing/2014/main" id="{A7245173-97D5-6155-0CE4-CCEA5CB64F4C}"/>
              </a:ext>
            </a:extLst>
          </p:cNvPr>
          <p:cNvSpPr>
            <a:spLocks noGrp="1"/>
          </p:cNvSpPr>
          <p:nvPr>
            <p:ph type="body" sz="quarter" idx="17" hasCustomPrompt="1"/>
          </p:nvPr>
        </p:nvSpPr>
        <p:spPr>
          <a:xfrm>
            <a:off x="220183" y="383648"/>
            <a:ext cx="7827512" cy="252354"/>
          </a:xfrm>
          <a:prstGeom prst="rect">
            <a:avLst/>
          </a:prstGeom>
        </p:spPr>
        <p:txBody>
          <a:bodyPr lIns="0" tIns="0" rIns="0" bIns="0"/>
          <a:lstStyle>
            <a:lvl1pPr>
              <a:defRPr sz="1800"/>
            </a:lvl1pPr>
          </a:lstStyle>
          <a:p>
            <a:pPr lvl="0"/>
            <a:r>
              <a:rPr lang="en-US"/>
              <a:t>Section #: Slide Title</a:t>
            </a:r>
            <a:endParaRPr lang="en-GB"/>
          </a:p>
        </p:txBody>
      </p:sp>
    </p:spTree>
    <p:extLst>
      <p:ext uri="{BB962C8B-B14F-4D97-AF65-F5344CB8AC3E}">
        <p14:creationId xmlns:p14="http://schemas.microsoft.com/office/powerpoint/2010/main" val="418149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itle &amp; Content w/ Digi Tex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6" name="Content Placeholder 2">
            <a:extLst>
              <a:ext uri="{FF2B5EF4-FFF2-40B4-BE49-F238E27FC236}">
                <a16:creationId xmlns:a16="http://schemas.microsoft.com/office/drawing/2014/main" id="{C57E3F36-04B2-46F4-B794-ECE044651101}"/>
              </a:ext>
            </a:extLst>
          </p:cNvPr>
          <p:cNvSpPr>
            <a:spLocks noGrp="1"/>
          </p:cNvSpPr>
          <p:nvPr>
            <p:ph idx="14"/>
          </p:nvPr>
        </p:nvSpPr>
        <p:spPr>
          <a:xfrm>
            <a:off x="220184" y="816114"/>
            <a:ext cx="5158917"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a:extLst>
              <a:ext uri="{FF2B5EF4-FFF2-40B4-BE49-F238E27FC236}">
                <a16:creationId xmlns:a16="http://schemas.microsoft.com/office/drawing/2014/main" id="{CF467293-A535-430A-A263-28DC78B0C98C}"/>
              </a:ext>
            </a:extLst>
          </p:cNvPr>
          <p:cNvCxnSpPr>
            <a:cxnSpLocks/>
          </p:cNvCxnSpPr>
          <p:nvPr userDrawn="1"/>
        </p:nvCxnSpPr>
        <p:spPr>
          <a:xfrm>
            <a:off x="220183" y="636004"/>
            <a:ext cx="5315804" cy="0"/>
          </a:xfrm>
          <a:prstGeom prst="line">
            <a:avLst/>
          </a:prstGeom>
          <a:noFill/>
          <a:ln w="9525" cap="flat" cmpd="sng" algn="ctr">
            <a:solidFill>
              <a:srgbClr val="3E1C8A"/>
            </a:solidFill>
            <a:prstDash val="solid"/>
          </a:ln>
          <a:effectLst/>
        </p:spPr>
      </p:cxnSp>
      <p:sp>
        <p:nvSpPr>
          <p:cNvPr id="10" name="Text Placeholder 3">
            <a:extLst>
              <a:ext uri="{FF2B5EF4-FFF2-40B4-BE49-F238E27FC236}">
                <a16:creationId xmlns:a16="http://schemas.microsoft.com/office/drawing/2014/main" id="{307D2F1B-B07A-47C6-BF72-DA181CE0AD8B}"/>
              </a:ext>
            </a:extLst>
          </p:cNvPr>
          <p:cNvSpPr>
            <a:spLocks noGrp="1"/>
          </p:cNvSpPr>
          <p:nvPr>
            <p:ph type="body" sz="quarter" idx="16" hasCustomPrompt="1"/>
          </p:nvPr>
        </p:nvSpPr>
        <p:spPr>
          <a:xfrm>
            <a:off x="220183" y="153867"/>
            <a:ext cx="5324583"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352157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Title and Content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7" name="Picture Placeholder 7">
            <a:extLst>
              <a:ext uri="{FF2B5EF4-FFF2-40B4-BE49-F238E27FC236}">
                <a16:creationId xmlns:a16="http://schemas.microsoft.com/office/drawing/2014/main" id="{E0A02D12-DF8E-431D-ADE0-27EF01903582}"/>
              </a:ext>
            </a:extLst>
          </p:cNvPr>
          <p:cNvSpPr>
            <a:spLocks noGrp="1"/>
          </p:cNvSpPr>
          <p:nvPr>
            <p:ph type="pic" sz="quarter" idx="13"/>
          </p:nvPr>
        </p:nvSpPr>
        <p:spPr>
          <a:xfrm>
            <a:off x="4643438" y="812056"/>
            <a:ext cx="4284662"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5" name="Content Placeholder 2">
            <a:extLst>
              <a:ext uri="{FF2B5EF4-FFF2-40B4-BE49-F238E27FC236}">
                <a16:creationId xmlns:a16="http://schemas.microsoft.com/office/drawing/2014/main" id="{82460250-3FA9-448E-BC98-ADD8B8C592D6}"/>
              </a:ext>
            </a:extLst>
          </p:cNvPr>
          <p:cNvSpPr>
            <a:spLocks noGrp="1"/>
          </p:cNvSpPr>
          <p:nvPr>
            <p:ph idx="15"/>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0592B685-1447-468A-93BA-811CC322F236}"/>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1" name="Text Placeholder 3">
            <a:extLst>
              <a:ext uri="{FF2B5EF4-FFF2-40B4-BE49-F238E27FC236}">
                <a16:creationId xmlns:a16="http://schemas.microsoft.com/office/drawing/2014/main" id="{C45308D0-44FE-49F7-B82E-8FB397829123}"/>
              </a:ext>
            </a:extLst>
          </p:cNvPr>
          <p:cNvSpPr>
            <a:spLocks noGrp="1"/>
          </p:cNvSpPr>
          <p:nvPr>
            <p:ph type="body" sz="quarter" idx="16"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82235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itle and Content w/ 4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4" name="Picture Placeholder 7">
            <a:extLst>
              <a:ext uri="{FF2B5EF4-FFF2-40B4-BE49-F238E27FC236}">
                <a16:creationId xmlns:a16="http://schemas.microsoft.com/office/drawing/2014/main" id="{D202EC5B-42A1-47B8-9731-9FD15727D32C}"/>
              </a:ext>
            </a:extLst>
          </p:cNvPr>
          <p:cNvSpPr>
            <a:spLocks noGrp="1"/>
          </p:cNvSpPr>
          <p:nvPr>
            <p:ph type="pic" sz="quarter" idx="18"/>
          </p:nvPr>
        </p:nvSpPr>
        <p:spPr>
          <a:xfrm>
            <a:off x="46482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5" name="Picture Placeholder 7">
            <a:extLst>
              <a:ext uri="{FF2B5EF4-FFF2-40B4-BE49-F238E27FC236}">
                <a16:creationId xmlns:a16="http://schemas.microsoft.com/office/drawing/2014/main" id="{486AAFFD-D655-4C36-AC49-FFFEF4C099B1}"/>
              </a:ext>
            </a:extLst>
          </p:cNvPr>
          <p:cNvSpPr>
            <a:spLocks noGrp="1"/>
          </p:cNvSpPr>
          <p:nvPr>
            <p:ph type="pic" sz="quarter" idx="14"/>
          </p:nvPr>
        </p:nvSpPr>
        <p:spPr>
          <a:xfrm>
            <a:off x="6858002" y="812056"/>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7" name="Picture Placeholder 7">
            <a:extLst>
              <a:ext uri="{FF2B5EF4-FFF2-40B4-BE49-F238E27FC236}">
                <a16:creationId xmlns:a16="http://schemas.microsoft.com/office/drawing/2014/main" id="{F05362FE-0E9F-4326-B388-048EC9C9F9C9}"/>
              </a:ext>
            </a:extLst>
          </p:cNvPr>
          <p:cNvSpPr>
            <a:spLocks noGrp="1"/>
          </p:cNvSpPr>
          <p:nvPr>
            <p:ph type="pic" sz="quarter" idx="15"/>
          </p:nvPr>
        </p:nvSpPr>
        <p:spPr>
          <a:xfrm>
            <a:off x="46482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18" name="Picture Placeholder 7">
            <a:extLst>
              <a:ext uri="{FF2B5EF4-FFF2-40B4-BE49-F238E27FC236}">
                <a16:creationId xmlns:a16="http://schemas.microsoft.com/office/drawing/2014/main" id="{CF859843-DC2F-46FF-8E7A-6419B8C2349C}"/>
              </a:ext>
            </a:extLst>
          </p:cNvPr>
          <p:cNvSpPr>
            <a:spLocks noGrp="1"/>
          </p:cNvSpPr>
          <p:nvPr>
            <p:ph type="pic" sz="quarter" idx="16"/>
          </p:nvPr>
        </p:nvSpPr>
        <p:spPr>
          <a:xfrm>
            <a:off x="6858002" y="2683719"/>
            <a:ext cx="2066925" cy="1728788"/>
          </a:xfrm>
          <a:prstGeom prst="rect">
            <a:avLst/>
          </a:prstGeom>
          <a:solidFill>
            <a:schemeClr val="bg2"/>
          </a:solidFill>
        </p:spPr>
        <p:txBody>
          <a:bodyPr/>
          <a:lstStyle>
            <a:lvl1pPr>
              <a:defRPr sz="1200">
                <a:latin typeface="JLR Emeric ExtraLight" panose="02000503040000020004" pitchFamily="2" charset="0"/>
              </a:defRPr>
            </a:lvl1pPr>
          </a:lstStyle>
          <a:p>
            <a:r>
              <a:rPr lang="en-US"/>
              <a:t>Click icon to add picture</a:t>
            </a:r>
            <a:endParaRPr lang="en-GB"/>
          </a:p>
        </p:txBody>
      </p:sp>
      <p:sp>
        <p:nvSpPr>
          <p:cNvPr id="24" name="Content Placeholder 2">
            <a:extLst>
              <a:ext uri="{FF2B5EF4-FFF2-40B4-BE49-F238E27FC236}">
                <a16:creationId xmlns:a16="http://schemas.microsoft.com/office/drawing/2014/main" id="{C55F818A-415F-485D-863C-56CA261D80F7}"/>
              </a:ext>
            </a:extLst>
          </p:cNvPr>
          <p:cNvSpPr>
            <a:spLocks noGrp="1"/>
          </p:cNvSpPr>
          <p:nvPr>
            <p:ph idx="19"/>
          </p:nvPr>
        </p:nvSpPr>
        <p:spPr>
          <a:xfrm>
            <a:off x="220184" y="816114"/>
            <a:ext cx="417964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1" name="Straight Connector 10">
            <a:extLst>
              <a:ext uri="{FF2B5EF4-FFF2-40B4-BE49-F238E27FC236}">
                <a16:creationId xmlns:a16="http://schemas.microsoft.com/office/drawing/2014/main" id="{27EEF34C-44E6-4AAE-B020-4BBE1BCCDD98}"/>
              </a:ext>
            </a:extLst>
          </p:cNvPr>
          <p:cNvCxnSpPr>
            <a:cxnSpLocks/>
          </p:cNvCxnSpPr>
          <p:nvPr userDrawn="1"/>
        </p:nvCxnSpPr>
        <p:spPr>
          <a:xfrm>
            <a:off x="228962" y="636004"/>
            <a:ext cx="8640000" cy="0"/>
          </a:xfrm>
          <a:prstGeom prst="line">
            <a:avLst/>
          </a:prstGeom>
          <a:noFill/>
          <a:ln w="9525" cap="flat" cmpd="sng" algn="ctr">
            <a:solidFill>
              <a:srgbClr val="3E1C8A"/>
            </a:solidFill>
            <a:prstDash val="solid"/>
          </a:ln>
          <a:effectLst/>
        </p:spPr>
      </p:cxnSp>
      <p:sp>
        <p:nvSpPr>
          <p:cNvPr id="16" name="Text Placeholder 3">
            <a:extLst>
              <a:ext uri="{FF2B5EF4-FFF2-40B4-BE49-F238E27FC236}">
                <a16:creationId xmlns:a16="http://schemas.microsoft.com/office/drawing/2014/main" id="{17543909-4300-43D7-B799-BAA8E8ED2459}"/>
              </a:ext>
            </a:extLst>
          </p:cNvPr>
          <p:cNvSpPr>
            <a:spLocks noGrp="1"/>
          </p:cNvSpPr>
          <p:nvPr>
            <p:ph type="body" sz="quarter" idx="20"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20500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 Title and Content w/ Large Imag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3095660" y="812056"/>
            <a:ext cx="5824503" cy="3600450"/>
          </a:xfrm>
          <a:prstGeom prst="rect">
            <a:avLst/>
          </a:prstGeom>
          <a:solidFill>
            <a:schemeClr val="bg2"/>
          </a:solidFill>
        </p:spPr>
        <p:txBody>
          <a:bodyPr/>
          <a:lstStyle>
            <a:lvl1pPr>
              <a:defRPr>
                <a:latin typeface="JLR Emeric ExtraLight" panose="02000503040000020004" pitchFamily="2" charset="0"/>
              </a:defRPr>
            </a:lvl1pPr>
          </a:lstStyle>
          <a:p>
            <a:r>
              <a:rPr lang="en-US"/>
              <a:t>Click icon to add picture</a:t>
            </a:r>
            <a:endParaRPr lang="en-GB"/>
          </a:p>
        </p:txBody>
      </p:sp>
      <p:sp>
        <p:nvSpPr>
          <p:cNvPr id="14" name="Slide Number Placeholder 5">
            <a:extLst>
              <a:ext uri="{FF2B5EF4-FFF2-40B4-BE49-F238E27FC236}">
                <a16:creationId xmlns:a16="http://schemas.microsoft.com/office/drawing/2014/main" id="{0D941B2E-AE53-4ED2-9F8F-BC9D5DDE4EF3}"/>
              </a:ext>
            </a:extLst>
          </p:cNvPr>
          <p:cNvSpPr>
            <a:spLocks noGrp="1"/>
          </p:cNvSpPr>
          <p:nvPr>
            <p:ph type="sldNum" sz="quarter" idx="12"/>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
        <p:nvSpPr>
          <p:cNvPr id="18" name="Content Placeholder 2">
            <a:extLst>
              <a:ext uri="{FF2B5EF4-FFF2-40B4-BE49-F238E27FC236}">
                <a16:creationId xmlns:a16="http://schemas.microsoft.com/office/drawing/2014/main" id="{42C6B8EF-E849-4652-B551-4AA1A63EE993}"/>
              </a:ext>
            </a:extLst>
          </p:cNvPr>
          <p:cNvSpPr>
            <a:spLocks noGrp="1"/>
          </p:cNvSpPr>
          <p:nvPr>
            <p:ph idx="16"/>
          </p:nvPr>
        </p:nvSpPr>
        <p:spPr>
          <a:xfrm>
            <a:off x="220184" y="816114"/>
            <a:ext cx="2616119" cy="3600450"/>
          </a:xfrm>
          <a:prstGeom prst="rect">
            <a:avLst/>
          </a:prstGeom>
        </p:spPr>
        <p:txBody>
          <a:bodyPr lIns="0">
            <a:noAutofit/>
          </a:bodyPr>
          <a:lstStyle>
            <a:lvl1pPr marL="0" indent="0" rtl="0">
              <a:buFont typeface="Arial" panose="020B0604020202020204" pitchFamily="34" charset="0"/>
              <a:buNone/>
              <a:defRPr sz="1200">
                <a:latin typeface="JLR Emeric ExtraLight" panose="02000503040000020004" pitchFamily="2" charset="0"/>
              </a:defRPr>
            </a:lvl1pPr>
            <a:lvl2pPr marL="449263" indent="-179388" rtl="0">
              <a:buFont typeface="Arial" panose="020B0604020202020204" pitchFamily="34" charset="0"/>
              <a:buChar char="−"/>
              <a:defRPr sz="1000">
                <a:latin typeface="JLR Emeric ExtraLight" panose="02000503040000020004" pitchFamily="2" charset="0"/>
              </a:defRPr>
            </a:lvl2pPr>
            <a:lvl3pPr marL="625475" indent="-180975" rtl="0">
              <a:buFont typeface="Arial" pitchFamily="34" charset="0"/>
              <a:buChar char="−"/>
              <a:defRPr sz="800">
                <a:latin typeface="JLR Emeric ExtraLight" panose="02000503040000020004" pitchFamily="2" charset="0"/>
              </a:defRPr>
            </a:lvl3pPr>
            <a:lvl4pPr marL="808038" indent="-179388" rtl="0">
              <a:buFont typeface="Arial" pitchFamily="34" charset="0"/>
              <a:buChar char="−"/>
              <a:defRPr sz="600">
                <a:latin typeface="JLR Emeric ExtraLight" panose="02000503040000020004" pitchFamily="2" charset="0"/>
              </a:defRPr>
            </a:lvl4pPr>
            <a:lvl5pPr marL="982663" indent="-179388" rtl="0">
              <a:buFont typeface="Arial" pitchFamily="34" charset="0"/>
              <a:buChar char="−"/>
              <a:tabLst/>
              <a:defRPr sz="1200">
                <a:latin typeface="JLR Emeric ExtraLight" panose="02000503040000020004" pitchFamily="2" charset="0"/>
              </a:defRPr>
            </a:lvl5pPr>
            <a:lvl6pPr marL="900000" indent="-180975">
              <a:buFont typeface="Arial" pitchFamily="34" charset="0"/>
              <a:buChar char="−"/>
              <a:defRPr sz="1400"/>
            </a:lvl6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967DAAD2-A03A-4303-8C24-3EF4A5FC230B}"/>
              </a:ext>
            </a:extLst>
          </p:cNvPr>
          <p:cNvSpPr>
            <a:spLocks noGrp="1"/>
          </p:cNvSpPr>
          <p:nvPr>
            <p:ph type="body" sz="quarter" idx="17" hasCustomPrompt="1"/>
          </p:nvPr>
        </p:nvSpPr>
        <p:spPr>
          <a:xfrm>
            <a:off x="220183" y="153867"/>
            <a:ext cx="7827512" cy="184666"/>
          </a:xfrm>
          <a:prstGeom prst="rect">
            <a:avLst/>
          </a:prstGeom>
        </p:spPr>
        <p:txBody>
          <a:bodyPr lIns="0"/>
          <a:lstStyle>
            <a:lvl1pPr>
              <a:defRPr sz="1200">
                <a:latin typeface="JLR Emeric ExtraLight" panose="02000503040000020004" pitchFamily="2"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a:t>Section #: title</a:t>
            </a:r>
          </a:p>
        </p:txBody>
      </p:sp>
    </p:spTree>
    <p:extLst>
      <p:ext uri="{BB962C8B-B14F-4D97-AF65-F5344CB8AC3E}">
        <p14:creationId xmlns:p14="http://schemas.microsoft.com/office/powerpoint/2010/main" val="11745986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3.jpeg"/><Relationship Id="rId4" Type="http://schemas.openxmlformats.org/officeDocument/2006/relationships/slideLayout" Target="../slideLayouts/slideLayout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310460"/>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76" r:id="rId3"/>
    <p:sldLayoutId id="2147483675" r:id="rId4"/>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D1873E1-7687-4741-96E9-48A739F66D78}"/>
              </a:ext>
            </a:extLst>
          </p:cNvPr>
          <p:cNvSpPr>
            <a:spLocks noGrp="1"/>
          </p:cNvSpPr>
          <p:nvPr>
            <p:ph type="sldNum" sz="quarter" idx="4"/>
          </p:nvPr>
        </p:nvSpPr>
        <p:spPr>
          <a:xfrm>
            <a:off x="8301004" y="4755645"/>
            <a:ext cx="722460" cy="387855"/>
          </a:xfrm>
          <a:prstGeom prst="rect">
            <a:avLst/>
          </a:prstGeom>
        </p:spPr>
        <p:txBody>
          <a:bodyPr anchor="ctr"/>
          <a:lstStyle>
            <a:lvl1pPr algn="r">
              <a:defRPr sz="800">
                <a:solidFill>
                  <a:srgbClr val="FFFFFF"/>
                </a:solidFill>
                <a:latin typeface="JLR Emeric ExtraLight" panose="02000503040000020004" pitchFamily="2" charset="0"/>
              </a:defRPr>
            </a:lvl1pPr>
          </a:lstStyle>
          <a:p>
            <a:fld id="{C554A706-D19D-4C79-97F9-BC489483F7EF}" type="slidenum">
              <a:rPr lang="en-GB" smtClean="0"/>
              <a:pPr/>
              <a:t>‹#›</a:t>
            </a:fld>
            <a:endParaRPr lang="en-GB"/>
          </a:p>
        </p:txBody>
      </p:sp>
    </p:spTree>
    <p:extLst>
      <p:ext uri="{BB962C8B-B14F-4D97-AF65-F5344CB8AC3E}">
        <p14:creationId xmlns:p14="http://schemas.microsoft.com/office/powerpoint/2010/main" val="268655080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9" r:id="rId5"/>
    <p:sldLayoutId id="2147483700" r:id="rId6"/>
    <p:sldLayoutId id="2147483701" r:id="rId7"/>
    <p:sldLayoutId id="2147483702" r:id="rId8"/>
  </p:sldLayoutIdLst>
  <p:hf hdr="0" dt="0"/>
  <p:txStyles>
    <p:titleStyle>
      <a:lvl1pPr marL="0" indent="0" algn="l" defTabSz="914400" rtl="0" eaLnBrk="1" latinLnBrk="0" hangingPunct="1">
        <a:lnSpc>
          <a:spcPct val="100000"/>
        </a:lnSpc>
        <a:spcBef>
          <a:spcPct val="0"/>
        </a:spcBef>
        <a:buFont typeface="Arial" panose="020B0604020202020204" pitchFamily="34" charset="0"/>
        <a:buNone/>
        <a:defRPr sz="1800" b="1" kern="1200">
          <a:solidFill>
            <a:schemeClr val="tx1"/>
          </a:solidFill>
          <a:latin typeface="JLR Emeric SemiBold" panose="02000503040000020004" pitchFamily="2" charset="0"/>
          <a:ea typeface="+mj-ea"/>
          <a:cs typeface="+mj-cs"/>
        </a:defRPr>
      </a:lvl1pPr>
    </p:titleStyle>
    <p:bodyStyle>
      <a:lvl1pPr marL="0" indent="0" algn="l" defTabSz="914400" rtl="0" eaLnBrk="1" latinLnBrk="0" hangingPunct="1">
        <a:spcBef>
          <a:spcPts val="600"/>
        </a:spcBef>
        <a:buFont typeface="Arial" panose="020B0604020202020204" pitchFamily="34" charset="0"/>
        <a:buNone/>
        <a:defRPr sz="1600" kern="1200">
          <a:solidFill>
            <a:schemeClr val="tx1"/>
          </a:solidFill>
          <a:latin typeface="JLR Emeric ExtraLight" panose="02000503040000020004" pitchFamily="2" charset="0"/>
          <a:ea typeface="+mn-ea"/>
          <a:cs typeface="+mn-cs"/>
        </a:defRPr>
      </a:lvl1pPr>
      <a:lvl2pPr marL="360000" indent="-180000" algn="l" defTabSz="914400" rtl="0" eaLnBrk="1" latinLnBrk="0" hangingPunct="1">
        <a:spcBef>
          <a:spcPts val="600"/>
        </a:spcBef>
        <a:buFont typeface="Arial" panose="020B0604020202020204" pitchFamily="34" charset="0"/>
        <a:buChar char="−"/>
        <a:defRPr sz="1800" kern="1200">
          <a:solidFill>
            <a:schemeClr val="tx1"/>
          </a:solidFill>
          <a:latin typeface="+mn-lt"/>
          <a:ea typeface="+mn-ea"/>
          <a:cs typeface="+mn-cs"/>
        </a:defRPr>
      </a:lvl2pPr>
      <a:lvl3pPr marL="449263" indent="-179388" algn="l" defTabSz="914400" rtl="0" eaLnBrk="1" latinLnBrk="0" hangingPunct="1">
        <a:spcBef>
          <a:spcPts val="600"/>
        </a:spcBef>
        <a:buFont typeface="Arial" panose="020B0604020202020204" pitchFamily="34" charset="0"/>
        <a:buChar char="−"/>
        <a:defRPr sz="1600" kern="1200">
          <a:solidFill>
            <a:schemeClr val="tx1"/>
          </a:solidFill>
          <a:latin typeface="JLR Emeric ExtraLight" panose="02000503040000020004" pitchFamily="2" charset="0"/>
          <a:ea typeface="+mn-ea"/>
          <a:cs typeface="+mn-cs"/>
        </a:defRPr>
      </a:lvl3pPr>
      <a:lvl4pPr marL="625475" indent="-179388"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4pPr>
      <a:lvl5pPr marL="808038" indent="-180975" algn="l" defTabSz="914400" rtl="0" eaLnBrk="1" latinLnBrk="0" hangingPunct="1">
        <a:spcBef>
          <a:spcPts val="600"/>
        </a:spcBef>
        <a:buFont typeface="Arial" panose="020B0604020202020204" pitchFamily="34" charset="0"/>
        <a:buChar char="−"/>
        <a:tabLst/>
        <a:defRPr sz="1400" kern="1200">
          <a:solidFill>
            <a:schemeClr val="tx1"/>
          </a:solidFill>
          <a:latin typeface="JLR Emeric ExtraLight" panose="02000503040000020004" pitchFamily="2" charset="0"/>
          <a:ea typeface="+mn-ea"/>
          <a:cs typeface="+mn-cs"/>
        </a:defRPr>
      </a:lvl5pPr>
      <a:lvl6pPr marL="982663" indent="-180975" algn="l" defTabSz="914400" rtl="0" eaLnBrk="1" latinLnBrk="0" hangingPunct="1">
        <a:spcBef>
          <a:spcPts val="600"/>
        </a:spcBef>
        <a:buFont typeface="Arial" panose="020B0604020202020204" pitchFamily="34" charset="0"/>
        <a:buChar char="−"/>
        <a:defRPr sz="1400" kern="1200">
          <a:solidFill>
            <a:schemeClr val="tx1"/>
          </a:solidFill>
          <a:latin typeface="JLR Emeric ExtraLight" panose="02000503040000020004" pitchFamily="2" charset="0"/>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1706.03762.pdf"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1682DA-685E-4178-AFE9-BAFED751E46D}"/>
              </a:ext>
            </a:extLst>
          </p:cNvPr>
          <p:cNvSpPr>
            <a:spLocks noGrp="1"/>
          </p:cNvSpPr>
          <p:nvPr>
            <p:ph type="ctrTitle"/>
          </p:nvPr>
        </p:nvSpPr>
        <p:spPr>
          <a:xfrm>
            <a:off x="569473" y="1459203"/>
            <a:ext cx="8005054" cy="1598701"/>
          </a:xfrm>
        </p:spPr>
        <p:txBody>
          <a:bodyPr lIns="91440" tIns="45720" rIns="91440" bIns="45720" anchor="ctr"/>
          <a:lstStyle/>
          <a:p>
            <a:r>
              <a:rPr lang="en-GB" sz="3200" dirty="0">
                <a:latin typeface="JLR Emeric ExtraLight"/>
              </a:rPr>
              <a:t>How </a:t>
            </a:r>
            <a:r>
              <a:rPr lang="en-GB" sz="3200" dirty="0" err="1">
                <a:latin typeface="JLR Emeric ExtraLight"/>
              </a:rPr>
              <a:t>Chatgpt</a:t>
            </a:r>
            <a:r>
              <a:rPr lang="en-GB" sz="3200" dirty="0">
                <a:latin typeface="JLR Emeric ExtraLight"/>
              </a:rPr>
              <a:t> works?</a:t>
            </a:r>
            <a:endParaRPr lang="en-US" dirty="0" err="1"/>
          </a:p>
        </p:txBody>
      </p:sp>
      <p:sp>
        <p:nvSpPr>
          <p:cNvPr id="10" name="Text Placeholder 9">
            <a:extLst>
              <a:ext uri="{FF2B5EF4-FFF2-40B4-BE49-F238E27FC236}">
                <a16:creationId xmlns:a16="http://schemas.microsoft.com/office/drawing/2014/main" id="{5383EA28-B210-4CB0-B434-5C1324E228E8}"/>
              </a:ext>
            </a:extLst>
          </p:cNvPr>
          <p:cNvSpPr>
            <a:spLocks noGrp="1"/>
          </p:cNvSpPr>
          <p:nvPr>
            <p:ph type="body" sz="quarter" idx="10"/>
          </p:nvPr>
        </p:nvSpPr>
        <p:spPr/>
        <p:txBody>
          <a:bodyPr/>
          <a:lstStyle/>
          <a:p>
            <a:endParaRPr lang="en-GB"/>
          </a:p>
        </p:txBody>
      </p:sp>
      <p:sp>
        <p:nvSpPr>
          <p:cNvPr id="2" name="Subtitle 2">
            <a:extLst>
              <a:ext uri="{FF2B5EF4-FFF2-40B4-BE49-F238E27FC236}">
                <a16:creationId xmlns:a16="http://schemas.microsoft.com/office/drawing/2014/main" id="{5195D93C-9379-1419-A4C7-AA6CE697F7BD}"/>
              </a:ext>
            </a:extLst>
          </p:cNvPr>
          <p:cNvSpPr>
            <a:spLocks noGrp="1"/>
          </p:cNvSpPr>
          <p:nvPr>
            <p:ph type="subTitle" idx="1"/>
          </p:nvPr>
        </p:nvSpPr>
        <p:spPr>
          <a:xfrm>
            <a:off x="342057" y="3389678"/>
            <a:ext cx="6285320" cy="1247386"/>
          </a:xfrm>
        </p:spPr>
        <p:txBody>
          <a:bodyPr lIns="91440" tIns="45720" rIns="91440" bIns="45720" anchor="ctr"/>
          <a:lstStyle/>
          <a:p>
            <a:pPr algn="l"/>
            <a:r>
              <a:rPr lang="en-US" sz="2000" dirty="0">
                <a:latin typeface="JLR Emeric ExtraLight"/>
              </a:rPr>
              <a:t>Digital - Data Science</a:t>
            </a:r>
          </a:p>
          <a:p>
            <a:pPr algn="l"/>
            <a:r>
              <a:rPr lang="en-US" sz="2000" dirty="0">
                <a:latin typeface="JLR Emeric ExtraLight"/>
              </a:rPr>
              <a:t>25th May 2023</a:t>
            </a:r>
            <a:endParaRPr lang="en-US" sz="2000" dirty="0"/>
          </a:p>
        </p:txBody>
      </p:sp>
    </p:spTree>
    <p:extLst>
      <p:ext uri="{BB962C8B-B14F-4D97-AF65-F5344CB8AC3E}">
        <p14:creationId xmlns:p14="http://schemas.microsoft.com/office/powerpoint/2010/main" val="883795033"/>
      </p:ext>
    </p:extLst>
  </p:cSld>
  <p:clrMapOvr>
    <a:masterClrMapping/>
  </p:clrMapOvr>
  <mc:AlternateContent xmlns:mc="http://schemas.openxmlformats.org/markup-compatibility/2006" xmlns:p14="http://schemas.microsoft.com/office/powerpoint/2010/main">
    <mc:Choice Requires="p14">
      <p:transition spd="slow" p14:dur="2000" advTm="16737"/>
    </mc:Choice>
    <mc:Fallback xmlns="">
      <p:transition spd="slow" advTm="1673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BED3CB-94A8-2112-6AEB-97ABCADFBB1D}"/>
              </a:ext>
            </a:extLst>
          </p:cNvPr>
          <p:cNvSpPr>
            <a:spLocks noGrp="1"/>
          </p:cNvSpPr>
          <p:nvPr>
            <p:ph type="sldNum" sz="quarter" idx="12"/>
          </p:nvPr>
        </p:nvSpPr>
        <p:spPr/>
        <p:txBody>
          <a:bodyPr/>
          <a:lstStyle/>
          <a:p>
            <a:fld id="{C554A706-D19D-4C79-97F9-BC489483F7EF}" type="slidenum">
              <a:rPr lang="en-GB" smtClean="0"/>
              <a:pPr/>
              <a:t>10</a:t>
            </a:fld>
            <a:endParaRPr lang="en-GB"/>
          </a:p>
        </p:txBody>
      </p:sp>
      <p:pic>
        <p:nvPicPr>
          <p:cNvPr id="13" name="Picture 12">
            <a:extLst>
              <a:ext uri="{FF2B5EF4-FFF2-40B4-BE49-F238E27FC236}">
                <a16:creationId xmlns:a16="http://schemas.microsoft.com/office/drawing/2014/main" id="{D4F0D311-3173-AA46-77B0-C899894B022C}"/>
              </a:ext>
            </a:extLst>
          </p:cNvPr>
          <p:cNvPicPr>
            <a:picLocks noChangeAspect="1"/>
          </p:cNvPicPr>
          <p:nvPr/>
        </p:nvPicPr>
        <p:blipFill>
          <a:blip r:embed="rId3"/>
          <a:stretch>
            <a:fillRect/>
          </a:stretch>
        </p:blipFill>
        <p:spPr>
          <a:xfrm>
            <a:off x="7147204" y="988307"/>
            <a:ext cx="2026920" cy="2973705"/>
          </a:xfrm>
          <a:prstGeom prst="rect">
            <a:avLst/>
          </a:prstGeom>
        </p:spPr>
      </p:pic>
      <p:pic>
        <p:nvPicPr>
          <p:cNvPr id="15" name="Picture 14">
            <a:extLst>
              <a:ext uri="{FF2B5EF4-FFF2-40B4-BE49-F238E27FC236}">
                <a16:creationId xmlns:a16="http://schemas.microsoft.com/office/drawing/2014/main" id="{5D7CE113-E1AF-B2ED-F914-AC6378CEE2EF}"/>
              </a:ext>
            </a:extLst>
          </p:cNvPr>
          <p:cNvPicPr>
            <a:picLocks noChangeAspect="1"/>
          </p:cNvPicPr>
          <p:nvPr/>
        </p:nvPicPr>
        <p:blipFill>
          <a:blip r:embed="rId4"/>
          <a:stretch>
            <a:fillRect/>
          </a:stretch>
        </p:blipFill>
        <p:spPr>
          <a:xfrm>
            <a:off x="260982" y="3499391"/>
            <a:ext cx="1216819" cy="1450181"/>
          </a:xfrm>
          <a:prstGeom prst="rect">
            <a:avLst/>
          </a:prstGeom>
          <a:ln w="57150">
            <a:solidFill>
              <a:srgbClr val="FF0000"/>
            </a:solidFill>
          </a:ln>
        </p:spPr>
      </p:pic>
      <p:pic>
        <p:nvPicPr>
          <p:cNvPr id="17" name="Picture 16">
            <a:extLst>
              <a:ext uri="{FF2B5EF4-FFF2-40B4-BE49-F238E27FC236}">
                <a16:creationId xmlns:a16="http://schemas.microsoft.com/office/drawing/2014/main" id="{74D80ACA-C0C6-96DD-3F9E-A3D011AA7548}"/>
              </a:ext>
            </a:extLst>
          </p:cNvPr>
          <p:cNvPicPr>
            <a:picLocks noChangeAspect="1"/>
          </p:cNvPicPr>
          <p:nvPr/>
        </p:nvPicPr>
        <p:blipFill>
          <a:blip r:embed="rId5"/>
          <a:stretch>
            <a:fillRect/>
          </a:stretch>
        </p:blipFill>
        <p:spPr>
          <a:xfrm>
            <a:off x="0" y="2776894"/>
            <a:ext cx="1953577" cy="686753"/>
          </a:xfrm>
          <a:prstGeom prst="rect">
            <a:avLst/>
          </a:prstGeom>
          <a:ln w="38100">
            <a:solidFill>
              <a:srgbClr val="FF0000"/>
            </a:solidFill>
          </a:ln>
        </p:spPr>
      </p:pic>
      <p:sp>
        <p:nvSpPr>
          <p:cNvPr id="18" name="TextBox 17">
            <a:extLst>
              <a:ext uri="{FF2B5EF4-FFF2-40B4-BE49-F238E27FC236}">
                <a16:creationId xmlns:a16="http://schemas.microsoft.com/office/drawing/2014/main" id="{CD5ECA97-E335-BF54-FE4E-BB93FD023B6B}"/>
              </a:ext>
            </a:extLst>
          </p:cNvPr>
          <p:cNvSpPr txBox="1"/>
          <p:nvPr/>
        </p:nvSpPr>
        <p:spPr>
          <a:xfrm>
            <a:off x="2767595" y="3056497"/>
            <a:ext cx="2144224"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Positional Input Embedding</a:t>
            </a:r>
          </a:p>
        </p:txBody>
      </p:sp>
      <p:pic>
        <p:nvPicPr>
          <p:cNvPr id="20" name="Picture 19">
            <a:extLst>
              <a:ext uri="{FF2B5EF4-FFF2-40B4-BE49-F238E27FC236}">
                <a16:creationId xmlns:a16="http://schemas.microsoft.com/office/drawing/2014/main" id="{13679B8E-27DD-B2EF-EFD3-39C9BAA2845D}"/>
              </a:ext>
            </a:extLst>
          </p:cNvPr>
          <p:cNvPicPr>
            <a:picLocks noChangeAspect="1"/>
          </p:cNvPicPr>
          <p:nvPr/>
        </p:nvPicPr>
        <p:blipFill>
          <a:blip r:embed="rId6"/>
          <a:stretch>
            <a:fillRect/>
          </a:stretch>
        </p:blipFill>
        <p:spPr>
          <a:xfrm>
            <a:off x="44621" y="622169"/>
            <a:ext cx="2383155" cy="2135694"/>
          </a:xfrm>
          <a:prstGeom prst="rect">
            <a:avLst/>
          </a:prstGeom>
          <a:ln w="28575">
            <a:solidFill>
              <a:srgbClr val="FF0000"/>
            </a:solidFill>
          </a:ln>
        </p:spPr>
      </p:pic>
      <p:sp>
        <p:nvSpPr>
          <p:cNvPr id="23" name="Text Placeholder 22">
            <a:extLst>
              <a:ext uri="{FF2B5EF4-FFF2-40B4-BE49-F238E27FC236}">
                <a16:creationId xmlns:a16="http://schemas.microsoft.com/office/drawing/2014/main" id="{757A05B1-0215-ED0E-5ADA-796526A6A764}"/>
              </a:ext>
            </a:extLst>
          </p:cNvPr>
          <p:cNvSpPr>
            <a:spLocks noGrp="1"/>
          </p:cNvSpPr>
          <p:nvPr>
            <p:ph type="body" sz="quarter" idx="16"/>
          </p:nvPr>
        </p:nvSpPr>
        <p:spPr>
          <a:xfrm>
            <a:off x="203834" y="131930"/>
            <a:ext cx="7827512" cy="184666"/>
          </a:xfrm>
        </p:spPr>
        <p:txBody>
          <a:bodyPr/>
          <a:lstStyle/>
          <a:p>
            <a:r>
              <a:rPr lang="en-GB" sz="2400" dirty="0"/>
              <a:t>Attention in Text - embeddings</a:t>
            </a:r>
          </a:p>
        </p:txBody>
      </p:sp>
      <p:sp>
        <p:nvSpPr>
          <p:cNvPr id="24" name="TextBox 23">
            <a:extLst>
              <a:ext uri="{FF2B5EF4-FFF2-40B4-BE49-F238E27FC236}">
                <a16:creationId xmlns:a16="http://schemas.microsoft.com/office/drawing/2014/main" id="{B55A6F72-82A2-0EC1-0C56-A3EDF3DD7B75}"/>
              </a:ext>
            </a:extLst>
          </p:cNvPr>
          <p:cNvSpPr txBox="1"/>
          <p:nvPr/>
        </p:nvSpPr>
        <p:spPr>
          <a:xfrm>
            <a:off x="2914040" y="855550"/>
            <a:ext cx="2383155" cy="1661993"/>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Each positional embedding passes through a Linear Neural Network layer – </a:t>
            </a:r>
            <a:r>
              <a:rPr lang="en-GB" dirty="0">
                <a:solidFill>
                  <a:srgbClr val="FF0000"/>
                </a:solidFill>
              </a:rPr>
              <a:t>extract Query, Key, Value</a:t>
            </a:r>
          </a:p>
        </p:txBody>
      </p:sp>
      <p:sp>
        <p:nvSpPr>
          <p:cNvPr id="25" name="TextBox 24">
            <a:extLst>
              <a:ext uri="{FF2B5EF4-FFF2-40B4-BE49-F238E27FC236}">
                <a16:creationId xmlns:a16="http://schemas.microsoft.com/office/drawing/2014/main" id="{4B7809F9-1002-FC19-EC50-C7508DC559B4}"/>
              </a:ext>
            </a:extLst>
          </p:cNvPr>
          <p:cNvSpPr txBox="1"/>
          <p:nvPr/>
        </p:nvSpPr>
        <p:spPr>
          <a:xfrm>
            <a:off x="2767595" y="4054331"/>
            <a:ext cx="1953577"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Input Embeddings</a:t>
            </a:r>
          </a:p>
        </p:txBody>
      </p:sp>
      <p:sp>
        <p:nvSpPr>
          <p:cNvPr id="26" name="Oval 25">
            <a:extLst>
              <a:ext uri="{FF2B5EF4-FFF2-40B4-BE49-F238E27FC236}">
                <a16:creationId xmlns:a16="http://schemas.microsoft.com/office/drawing/2014/main" id="{BB5C7F61-E4C2-F842-2401-6171C99C55DD}"/>
              </a:ext>
            </a:extLst>
          </p:cNvPr>
          <p:cNvSpPr/>
          <p:nvPr/>
        </p:nvSpPr>
        <p:spPr>
          <a:xfrm>
            <a:off x="3881632" y="1403742"/>
            <a:ext cx="763571" cy="282804"/>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
        <p:nvSpPr>
          <p:cNvPr id="29" name="TextBox 28">
            <a:extLst>
              <a:ext uri="{FF2B5EF4-FFF2-40B4-BE49-F238E27FC236}">
                <a16:creationId xmlns:a16="http://schemas.microsoft.com/office/drawing/2014/main" id="{840848A9-9B4C-3105-D6EF-4EED351AFD34}"/>
              </a:ext>
            </a:extLst>
          </p:cNvPr>
          <p:cNvSpPr txBox="1"/>
          <p:nvPr/>
        </p:nvSpPr>
        <p:spPr>
          <a:xfrm>
            <a:off x="4880433" y="943106"/>
            <a:ext cx="1634361"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a:t>
            </a:r>
            <a:r>
              <a:rPr lang="en-GB" dirty="0">
                <a:solidFill>
                  <a:schemeClr val="bg2">
                    <a:lumMod val="20000"/>
                    <a:lumOff val="80000"/>
                  </a:schemeClr>
                </a:solidFill>
              </a:rPr>
              <a:t>no activation)</a:t>
            </a:r>
          </a:p>
        </p:txBody>
      </p:sp>
      <p:cxnSp>
        <p:nvCxnSpPr>
          <p:cNvPr id="4" name="Straight Arrow Connector 3">
            <a:extLst>
              <a:ext uri="{FF2B5EF4-FFF2-40B4-BE49-F238E27FC236}">
                <a16:creationId xmlns:a16="http://schemas.microsoft.com/office/drawing/2014/main" id="{C1D264CE-CF71-2A9B-865E-5D16BAED2079}"/>
              </a:ext>
            </a:extLst>
          </p:cNvPr>
          <p:cNvCxnSpPr>
            <a:cxnSpLocks/>
          </p:cNvCxnSpPr>
          <p:nvPr/>
        </p:nvCxnSpPr>
        <p:spPr>
          <a:xfrm flipV="1">
            <a:off x="2636013" y="950669"/>
            <a:ext cx="0" cy="359694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9168960-6C4B-8AE6-FB80-D8B6B2B76ECE}"/>
              </a:ext>
            </a:extLst>
          </p:cNvPr>
          <p:cNvCxnSpPr/>
          <p:nvPr/>
        </p:nvCxnSpPr>
        <p:spPr>
          <a:xfrm flipV="1">
            <a:off x="4721172" y="1306182"/>
            <a:ext cx="688571" cy="2622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picture containing line, diagram, screenshot, design&#10;&#10;Description automatically generated">
            <a:extLst>
              <a:ext uri="{FF2B5EF4-FFF2-40B4-BE49-F238E27FC236}">
                <a16:creationId xmlns:a16="http://schemas.microsoft.com/office/drawing/2014/main" id="{D450EE29-2F4B-09C3-4AA0-AA8CF514716D}"/>
              </a:ext>
            </a:extLst>
          </p:cNvPr>
          <p:cNvPicPr>
            <a:picLocks noChangeAspect="1"/>
          </p:cNvPicPr>
          <p:nvPr/>
        </p:nvPicPr>
        <p:blipFill>
          <a:blip r:embed="rId7"/>
          <a:stretch>
            <a:fillRect/>
          </a:stretch>
        </p:blipFill>
        <p:spPr>
          <a:xfrm>
            <a:off x="4871399" y="2326093"/>
            <a:ext cx="1935956" cy="1635919"/>
          </a:xfrm>
          <a:prstGeom prst="rect">
            <a:avLst/>
          </a:prstGeom>
          <a:ln w="57150">
            <a:solidFill>
              <a:srgbClr val="FF0000"/>
            </a:solidFill>
          </a:ln>
        </p:spPr>
      </p:pic>
      <p:cxnSp>
        <p:nvCxnSpPr>
          <p:cNvPr id="8" name="Straight Arrow Connector 7">
            <a:extLst>
              <a:ext uri="{FF2B5EF4-FFF2-40B4-BE49-F238E27FC236}">
                <a16:creationId xmlns:a16="http://schemas.microsoft.com/office/drawing/2014/main" id="{535A7A47-83C1-A0DB-EE30-B66912BBA04C}"/>
              </a:ext>
            </a:extLst>
          </p:cNvPr>
          <p:cNvCxnSpPr/>
          <p:nvPr/>
        </p:nvCxnSpPr>
        <p:spPr>
          <a:xfrm>
            <a:off x="4089400" y="3463647"/>
            <a:ext cx="1207795"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3EA8152-3512-2337-D7FA-02013D910258}"/>
              </a:ext>
            </a:extLst>
          </p:cNvPr>
          <p:cNvPicPr>
            <a:picLocks noChangeAspect="1"/>
          </p:cNvPicPr>
          <p:nvPr/>
        </p:nvPicPr>
        <p:blipFill>
          <a:blip r:embed="rId8"/>
          <a:stretch>
            <a:fillRect/>
          </a:stretch>
        </p:blipFill>
        <p:spPr>
          <a:xfrm>
            <a:off x="5486400" y="4129922"/>
            <a:ext cx="2331244" cy="602456"/>
          </a:xfrm>
          <a:prstGeom prst="rect">
            <a:avLst/>
          </a:prstGeom>
        </p:spPr>
      </p:pic>
      <p:sp>
        <p:nvSpPr>
          <p:cNvPr id="11" name="Oval 10">
            <a:extLst>
              <a:ext uri="{FF2B5EF4-FFF2-40B4-BE49-F238E27FC236}">
                <a16:creationId xmlns:a16="http://schemas.microsoft.com/office/drawing/2014/main" id="{4CA4432E-8C95-B719-6054-EFFD1B14D38D}"/>
              </a:ext>
            </a:extLst>
          </p:cNvPr>
          <p:cNvSpPr/>
          <p:nvPr/>
        </p:nvSpPr>
        <p:spPr>
          <a:xfrm>
            <a:off x="6307667" y="4129922"/>
            <a:ext cx="336946" cy="602456"/>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
        <p:nvSpPr>
          <p:cNvPr id="14" name="TextBox 13">
            <a:extLst>
              <a:ext uri="{FF2B5EF4-FFF2-40B4-BE49-F238E27FC236}">
                <a16:creationId xmlns:a16="http://schemas.microsoft.com/office/drawing/2014/main" id="{BBBFAAF0-B4F0-E1B3-F6B3-CD1190BB24EC}"/>
              </a:ext>
            </a:extLst>
          </p:cNvPr>
          <p:cNvSpPr txBox="1"/>
          <p:nvPr/>
        </p:nvSpPr>
        <p:spPr>
          <a:xfrm>
            <a:off x="7751101" y="4329740"/>
            <a:ext cx="1419489" cy="369332"/>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1200" i="1" dirty="0">
                <a:solidFill>
                  <a:srgbClr val="FF0000"/>
                </a:solidFill>
              </a:rPr>
              <a:t>why sines and cosines?</a:t>
            </a:r>
          </a:p>
        </p:txBody>
      </p:sp>
    </p:spTree>
    <p:extLst>
      <p:ext uri="{BB962C8B-B14F-4D97-AF65-F5344CB8AC3E}">
        <p14:creationId xmlns:p14="http://schemas.microsoft.com/office/powerpoint/2010/main" val="2751627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0A7C1B-C870-E4A1-84F5-CB43501A79DB}"/>
              </a:ext>
            </a:extLst>
          </p:cNvPr>
          <p:cNvSpPr>
            <a:spLocks noGrp="1"/>
          </p:cNvSpPr>
          <p:nvPr>
            <p:ph type="sldNum" sz="quarter" idx="12"/>
          </p:nvPr>
        </p:nvSpPr>
        <p:spPr/>
        <p:txBody>
          <a:bodyPr/>
          <a:lstStyle/>
          <a:p>
            <a:fld id="{C554A706-D19D-4C79-97F9-BC489483F7EF}" type="slidenum">
              <a:rPr lang="en-GB" smtClean="0"/>
              <a:pPr/>
              <a:t>11</a:t>
            </a:fld>
            <a:endParaRPr lang="en-GB"/>
          </a:p>
        </p:txBody>
      </p:sp>
      <p:sp>
        <p:nvSpPr>
          <p:cNvPr id="3" name="Text Placeholder 2">
            <a:extLst>
              <a:ext uri="{FF2B5EF4-FFF2-40B4-BE49-F238E27FC236}">
                <a16:creationId xmlns:a16="http://schemas.microsoft.com/office/drawing/2014/main" id="{6B81633E-3F15-2795-8AB2-D8AF0059198F}"/>
              </a:ext>
            </a:extLst>
          </p:cNvPr>
          <p:cNvSpPr>
            <a:spLocks noGrp="1"/>
          </p:cNvSpPr>
          <p:nvPr>
            <p:ph type="body" sz="quarter" idx="16"/>
          </p:nvPr>
        </p:nvSpPr>
        <p:spPr>
          <a:xfrm>
            <a:off x="33199" y="124510"/>
            <a:ext cx="7827512" cy="184666"/>
          </a:xfrm>
        </p:spPr>
        <p:txBody>
          <a:bodyPr/>
          <a:lstStyle/>
          <a:p>
            <a:r>
              <a:rPr lang="en-GB" sz="2400" dirty="0"/>
              <a:t>Attention in Text – word embeddings </a:t>
            </a:r>
          </a:p>
        </p:txBody>
      </p:sp>
      <p:pic>
        <p:nvPicPr>
          <p:cNvPr id="4" name="Picture 3">
            <a:extLst>
              <a:ext uri="{FF2B5EF4-FFF2-40B4-BE49-F238E27FC236}">
                <a16:creationId xmlns:a16="http://schemas.microsoft.com/office/drawing/2014/main" id="{323CFAFD-5B11-A353-6FEF-D0FD8C17CEDC}"/>
              </a:ext>
            </a:extLst>
          </p:cNvPr>
          <p:cNvPicPr>
            <a:picLocks noChangeAspect="1"/>
          </p:cNvPicPr>
          <p:nvPr/>
        </p:nvPicPr>
        <p:blipFill>
          <a:blip r:embed="rId3"/>
          <a:stretch>
            <a:fillRect/>
          </a:stretch>
        </p:blipFill>
        <p:spPr>
          <a:xfrm>
            <a:off x="6248400" y="507495"/>
            <a:ext cx="2895600" cy="4248150"/>
          </a:xfrm>
          <a:prstGeom prst="rect">
            <a:avLst/>
          </a:prstGeom>
        </p:spPr>
      </p:pic>
      <p:sp>
        <p:nvSpPr>
          <p:cNvPr id="10" name="TextBox 9">
            <a:extLst>
              <a:ext uri="{FF2B5EF4-FFF2-40B4-BE49-F238E27FC236}">
                <a16:creationId xmlns:a16="http://schemas.microsoft.com/office/drawing/2014/main" id="{4AE3C68E-EE41-292A-83B9-9BDF736C5B39}"/>
              </a:ext>
            </a:extLst>
          </p:cNvPr>
          <p:cNvSpPr txBox="1"/>
          <p:nvPr/>
        </p:nvSpPr>
        <p:spPr>
          <a:xfrm>
            <a:off x="135108" y="742558"/>
            <a:ext cx="3959258"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a:t>
            </a:r>
            <a:r>
              <a:rPr lang="en-GB" sz="1600" b="1" dirty="0">
                <a:highlight>
                  <a:srgbClr val="FF0000"/>
                </a:highlight>
              </a:rPr>
              <a:t>understand how to read the scores)</a:t>
            </a:r>
          </a:p>
        </p:txBody>
      </p:sp>
      <p:pic>
        <p:nvPicPr>
          <p:cNvPr id="11" name="Picture 10">
            <a:extLst>
              <a:ext uri="{FF2B5EF4-FFF2-40B4-BE49-F238E27FC236}">
                <a16:creationId xmlns:a16="http://schemas.microsoft.com/office/drawing/2014/main" id="{1F602F39-3FBB-ACC8-4642-EE6A0FBCCD6C}"/>
              </a:ext>
            </a:extLst>
          </p:cNvPr>
          <p:cNvPicPr>
            <a:picLocks noChangeAspect="1"/>
          </p:cNvPicPr>
          <p:nvPr/>
        </p:nvPicPr>
        <p:blipFill>
          <a:blip r:embed="rId4"/>
          <a:stretch>
            <a:fillRect/>
          </a:stretch>
        </p:blipFill>
        <p:spPr>
          <a:xfrm>
            <a:off x="0" y="3522828"/>
            <a:ext cx="2781776" cy="1136809"/>
          </a:xfrm>
          <a:prstGeom prst="rect">
            <a:avLst/>
          </a:prstGeom>
        </p:spPr>
      </p:pic>
      <p:pic>
        <p:nvPicPr>
          <p:cNvPr id="13" name="Picture 12">
            <a:extLst>
              <a:ext uri="{FF2B5EF4-FFF2-40B4-BE49-F238E27FC236}">
                <a16:creationId xmlns:a16="http://schemas.microsoft.com/office/drawing/2014/main" id="{3C658F71-8E25-EF1B-EBBA-D836DC08BB51}"/>
              </a:ext>
            </a:extLst>
          </p:cNvPr>
          <p:cNvPicPr>
            <a:picLocks noChangeAspect="1"/>
          </p:cNvPicPr>
          <p:nvPr/>
        </p:nvPicPr>
        <p:blipFill>
          <a:blip r:embed="rId5"/>
          <a:stretch>
            <a:fillRect/>
          </a:stretch>
        </p:blipFill>
        <p:spPr>
          <a:xfrm>
            <a:off x="3050112" y="2772540"/>
            <a:ext cx="2843213" cy="1983105"/>
          </a:xfrm>
          <a:prstGeom prst="rect">
            <a:avLst/>
          </a:prstGeom>
        </p:spPr>
      </p:pic>
      <p:pic>
        <p:nvPicPr>
          <p:cNvPr id="15" name="Picture 14">
            <a:extLst>
              <a:ext uri="{FF2B5EF4-FFF2-40B4-BE49-F238E27FC236}">
                <a16:creationId xmlns:a16="http://schemas.microsoft.com/office/drawing/2014/main" id="{A14B6187-ABCE-BC68-23F5-FEA814A4DE75}"/>
              </a:ext>
            </a:extLst>
          </p:cNvPr>
          <p:cNvPicPr>
            <a:picLocks noChangeAspect="1"/>
          </p:cNvPicPr>
          <p:nvPr/>
        </p:nvPicPr>
        <p:blipFill>
          <a:blip r:embed="rId6"/>
          <a:stretch>
            <a:fillRect/>
          </a:stretch>
        </p:blipFill>
        <p:spPr>
          <a:xfrm>
            <a:off x="33199" y="1215884"/>
            <a:ext cx="3801904" cy="1393031"/>
          </a:xfrm>
          <a:prstGeom prst="rect">
            <a:avLst/>
          </a:prstGeom>
        </p:spPr>
      </p:pic>
      <p:cxnSp>
        <p:nvCxnSpPr>
          <p:cNvPr id="17" name="Straight Arrow Connector 16">
            <a:extLst>
              <a:ext uri="{FF2B5EF4-FFF2-40B4-BE49-F238E27FC236}">
                <a16:creationId xmlns:a16="http://schemas.microsoft.com/office/drawing/2014/main" id="{B6B64A11-5D61-DDC8-1998-6AAFE8287B66}"/>
              </a:ext>
            </a:extLst>
          </p:cNvPr>
          <p:cNvCxnSpPr/>
          <p:nvPr/>
        </p:nvCxnSpPr>
        <p:spPr>
          <a:xfrm>
            <a:off x="2114737" y="4091233"/>
            <a:ext cx="1832218" cy="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8957385D-E37E-F126-816A-83431B29BEC9}"/>
              </a:ext>
            </a:extLst>
          </p:cNvPr>
          <p:cNvPicPr>
            <a:picLocks noChangeAspect="1"/>
          </p:cNvPicPr>
          <p:nvPr/>
        </p:nvPicPr>
        <p:blipFill>
          <a:blip r:embed="rId7"/>
          <a:stretch>
            <a:fillRect/>
          </a:stretch>
        </p:blipFill>
        <p:spPr>
          <a:xfrm>
            <a:off x="3629772" y="2768215"/>
            <a:ext cx="634365" cy="595313"/>
          </a:xfrm>
          <a:prstGeom prst="rect">
            <a:avLst/>
          </a:prstGeom>
        </p:spPr>
      </p:pic>
      <p:cxnSp>
        <p:nvCxnSpPr>
          <p:cNvPr id="29" name="Straight Connector 28">
            <a:extLst>
              <a:ext uri="{FF2B5EF4-FFF2-40B4-BE49-F238E27FC236}">
                <a16:creationId xmlns:a16="http://schemas.microsoft.com/office/drawing/2014/main" id="{FA6D8347-7464-FAD4-D0A1-022B69DBAE78}"/>
              </a:ext>
            </a:extLst>
          </p:cNvPr>
          <p:cNvCxnSpPr/>
          <p:nvPr/>
        </p:nvCxnSpPr>
        <p:spPr>
          <a:xfrm flipV="1">
            <a:off x="6248400" y="1536569"/>
            <a:ext cx="0" cy="312306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AE7C4DE-E9A4-739C-0FF0-57D5558F2BE2}"/>
              </a:ext>
            </a:extLst>
          </p:cNvPr>
          <p:cNvCxnSpPr/>
          <p:nvPr/>
        </p:nvCxnSpPr>
        <p:spPr>
          <a:xfrm flipH="1">
            <a:off x="3629772" y="1536569"/>
            <a:ext cx="261862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C106F43-4D10-AD5E-DD69-401884271E68}"/>
              </a:ext>
            </a:extLst>
          </p:cNvPr>
          <p:cNvCxnSpPr/>
          <p:nvPr/>
        </p:nvCxnSpPr>
        <p:spPr>
          <a:xfrm>
            <a:off x="5528733" y="4659637"/>
            <a:ext cx="719667"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49A01C7-2EF9-CEE6-37F9-933667D7CFAF}"/>
              </a:ext>
            </a:extLst>
          </p:cNvPr>
          <p:cNvSpPr txBox="1"/>
          <p:nvPr/>
        </p:nvSpPr>
        <p:spPr>
          <a:xfrm>
            <a:off x="3946954" y="1755407"/>
            <a:ext cx="2096529" cy="769441"/>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1000" b="0" i="1" dirty="0">
                <a:solidFill>
                  <a:srgbClr val="222222"/>
                </a:solidFill>
                <a:effectLst/>
                <a:latin typeface="Arial" panose="020B0604020202020204" pitchFamily="34" charset="0"/>
                <a:cs typeface="Arial" panose="020B0604020202020204" pitchFamily="34" charset="0"/>
              </a:rPr>
              <a:t>The intuition here is to keep intact the values of the word(s) we want to focus on, and throw-out irrelevant words – </a:t>
            </a:r>
            <a:r>
              <a:rPr lang="en-GB" sz="1000" b="0" i="1" dirty="0">
                <a:solidFill>
                  <a:srgbClr val="FF0000"/>
                </a:solidFill>
                <a:effectLst/>
                <a:latin typeface="Arial" panose="020B0604020202020204" pitchFamily="34" charset="0"/>
                <a:cs typeface="Arial" panose="020B0604020202020204" pitchFamily="34" charset="0"/>
              </a:rPr>
              <a:t>these word vectors are context aware</a:t>
            </a:r>
            <a:endParaRPr lang="en-GB" sz="1000" i="1"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F049756-CF8D-1BE9-7BEA-5BBEC07AC5EB}"/>
              </a:ext>
            </a:extLst>
          </p:cNvPr>
          <p:cNvSpPr txBox="1"/>
          <p:nvPr/>
        </p:nvSpPr>
        <p:spPr>
          <a:xfrm>
            <a:off x="3946954" y="720237"/>
            <a:ext cx="2813996" cy="846386"/>
          </a:xfrm>
          <a:prstGeom prst="rect">
            <a:avLst/>
          </a:prstGeom>
        </p:spPr>
        <p:txBody>
          <a:bodyPr wrap="square" lIns="0" tIns="0" rIns="0" bIns="0" rtlCol="0">
            <a:spAutoFit/>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100" i="1" dirty="0"/>
              <a:t>The output of the Attention Layers is passed to a Feed Forward layer for further processing and then to a Linear Layer that acts as a classifier (Depending upon the classes of words) and then to softmax </a:t>
            </a:r>
          </a:p>
        </p:txBody>
      </p:sp>
      <p:cxnSp>
        <p:nvCxnSpPr>
          <p:cNvPr id="12" name="Straight Arrow Connector 11">
            <a:extLst>
              <a:ext uri="{FF2B5EF4-FFF2-40B4-BE49-F238E27FC236}">
                <a16:creationId xmlns:a16="http://schemas.microsoft.com/office/drawing/2014/main" id="{BB58F44D-8EA8-E525-0CC9-481492A28492}"/>
              </a:ext>
            </a:extLst>
          </p:cNvPr>
          <p:cNvCxnSpPr/>
          <p:nvPr/>
        </p:nvCxnSpPr>
        <p:spPr>
          <a:xfrm>
            <a:off x="6908800" y="1036881"/>
            <a:ext cx="828203"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338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FDF3AA-9B22-9FE8-D102-4F53B2B5B7A0}"/>
              </a:ext>
            </a:extLst>
          </p:cNvPr>
          <p:cNvSpPr>
            <a:spLocks noGrp="1"/>
          </p:cNvSpPr>
          <p:nvPr>
            <p:ph type="sldNum" sz="quarter" idx="12"/>
          </p:nvPr>
        </p:nvSpPr>
        <p:spPr/>
        <p:txBody>
          <a:bodyPr/>
          <a:lstStyle/>
          <a:p>
            <a:fld id="{C554A706-D19D-4C79-97F9-BC489483F7EF}" type="slidenum">
              <a:rPr lang="en-GB" smtClean="0"/>
              <a:pPr/>
              <a:t>12</a:t>
            </a:fld>
            <a:endParaRPr lang="en-GB"/>
          </a:p>
        </p:txBody>
      </p:sp>
      <p:sp>
        <p:nvSpPr>
          <p:cNvPr id="3" name="Text Placeholder 2">
            <a:extLst>
              <a:ext uri="{FF2B5EF4-FFF2-40B4-BE49-F238E27FC236}">
                <a16:creationId xmlns:a16="http://schemas.microsoft.com/office/drawing/2014/main" id="{4DA6EC75-6034-C2DF-654A-643477F28474}"/>
              </a:ext>
            </a:extLst>
          </p:cNvPr>
          <p:cNvSpPr>
            <a:spLocks noGrp="1"/>
          </p:cNvSpPr>
          <p:nvPr>
            <p:ph type="body" sz="quarter" idx="16"/>
          </p:nvPr>
        </p:nvSpPr>
        <p:spPr/>
        <p:txBody>
          <a:bodyPr/>
          <a:lstStyle/>
          <a:p>
            <a:r>
              <a:rPr lang="en-GB" sz="2400" dirty="0"/>
              <a:t>Key take-aways of the process described:</a:t>
            </a:r>
          </a:p>
        </p:txBody>
      </p:sp>
      <p:pic>
        <p:nvPicPr>
          <p:cNvPr id="4" name="Picture 3">
            <a:extLst>
              <a:ext uri="{FF2B5EF4-FFF2-40B4-BE49-F238E27FC236}">
                <a16:creationId xmlns:a16="http://schemas.microsoft.com/office/drawing/2014/main" id="{1D0AEEAC-511D-5D6A-12ED-75E63D2CC139}"/>
              </a:ext>
            </a:extLst>
          </p:cNvPr>
          <p:cNvPicPr>
            <a:picLocks noChangeAspect="1"/>
          </p:cNvPicPr>
          <p:nvPr/>
        </p:nvPicPr>
        <p:blipFill>
          <a:blip r:embed="rId3"/>
          <a:stretch>
            <a:fillRect/>
          </a:stretch>
        </p:blipFill>
        <p:spPr>
          <a:xfrm>
            <a:off x="6255031" y="492485"/>
            <a:ext cx="2895600" cy="4248150"/>
          </a:xfrm>
          <a:prstGeom prst="rect">
            <a:avLst/>
          </a:prstGeom>
        </p:spPr>
      </p:pic>
      <p:sp>
        <p:nvSpPr>
          <p:cNvPr id="7" name="TextBox 6">
            <a:extLst>
              <a:ext uri="{FF2B5EF4-FFF2-40B4-BE49-F238E27FC236}">
                <a16:creationId xmlns:a16="http://schemas.microsoft.com/office/drawing/2014/main" id="{3A0C2A4A-D519-D179-BE10-9A7F378B6551}"/>
              </a:ext>
            </a:extLst>
          </p:cNvPr>
          <p:cNvSpPr txBox="1"/>
          <p:nvPr/>
        </p:nvSpPr>
        <p:spPr>
          <a:xfrm>
            <a:off x="75630" y="654484"/>
            <a:ext cx="5486183" cy="3924151"/>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Attention weighting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All these operations encode the input to represent “attention” information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For a language model, the attention weights help us understand what parts of text to focus on to predict the next word.</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t>For a language translation task, it will help the decoder to focus on specific part of the text during decoding process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17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700" dirty="0">
                <a:solidFill>
                  <a:srgbClr val="FF0000"/>
                </a:solidFill>
              </a:rPr>
              <a:t>Eliminate need for sequential processing and semantic capture without the time stepping</a:t>
            </a:r>
          </a:p>
        </p:txBody>
      </p:sp>
    </p:spTree>
    <p:extLst>
      <p:ext uri="{BB962C8B-B14F-4D97-AF65-F5344CB8AC3E}">
        <p14:creationId xmlns:p14="http://schemas.microsoft.com/office/powerpoint/2010/main" val="294754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13</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ChatGPT Training</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Overview of ChatGPT Training Steps</a:t>
            </a:r>
          </a:p>
          <a:p>
            <a:pPr marL="817200" lvl="1" indent="-457200">
              <a:buFont typeface="Wingdings" panose="05000000000000000000" pitchFamily="2" charset="2"/>
              <a:buChar char="q"/>
            </a:pPr>
            <a:r>
              <a:rPr lang="en-GB" sz="1600" dirty="0">
                <a:latin typeface="JLR Emeric ExtraLight"/>
              </a:rPr>
              <a:t>The Rewards Model</a:t>
            </a:r>
          </a:p>
          <a:p>
            <a:pPr marL="817200" lvl="1" indent="-457200">
              <a:buFont typeface="Wingdings" panose="05000000000000000000" pitchFamily="2" charset="2"/>
              <a:buChar char="q"/>
            </a:pPr>
            <a:r>
              <a:rPr lang="en-GB" sz="1600" dirty="0">
                <a:latin typeface="JLR Emeric ExtraLight"/>
              </a:rPr>
              <a:t>Reinforcement Learning and ChatGPT</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36738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1F29FB-2879-1E4F-6131-6852641DD6EA}"/>
              </a:ext>
            </a:extLst>
          </p:cNvPr>
          <p:cNvSpPr>
            <a:spLocks noGrp="1"/>
          </p:cNvSpPr>
          <p:nvPr>
            <p:ph type="sldNum" sz="quarter" idx="12"/>
          </p:nvPr>
        </p:nvSpPr>
        <p:spPr/>
        <p:txBody>
          <a:bodyPr/>
          <a:lstStyle/>
          <a:p>
            <a:fld id="{C554A706-D19D-4C79-97F9-BC489483F7EF}" type="slidenum">
              <a:rPr lang="en-GB" smtClean="0"/>
              <a:pPr/>
              <a:t>14</a:t>
            </a:fld>
            <a:endParaRPr lang="en-GB"/>
          </a:p>
        </p:txBody>
      </p:sp>
      <p:sp>
        <p:nvSpPr>
          <p:cNvPr id="3" name="Text Placeholder 2">
            <a:extLst>
              <a:ext uri="{FF2B5EF4-FFF2-40B4-BE49-F238E27FC236}">
                <a16:creationId xmlns:a16="http://schemas.microsoft.com/office/drawing/2014/main" id="{0487B645-A388-068E-008F-3D1CC6604A71}"/>
              </a:ext>
            </a:extLst>
          </p:cNvPr>
          <p:cNvSpPr>
            <a:spLocks noGrp="1"/>
          </p:cNvSpPr>
          <p:nvPr>
            <p:ph type="body" sz="quarter" idx="16"/>
          </p:nvPr>
        </p:nvSpPr>
        <p:spPr/>
        <p:txBody>
          <a:bodyPr/>
          <a:lstStyle/>
          <a:p>
            <a:r>
              <a:rPr lang="en-GB" sz="2000" dirty="0"/>
              <a:t>Overview of ChatGPT Training Steps</a:t>
            </a:r>
          </a:p>
          <a:p>
            <a:endParaRPr lang="en-GB" dirty="0"/>
          </a:p>
        </p:txBody>
      </p:sp>
      <p:sp>
        <p:nvSpPr>
          <p:cNvPr id="4" name="TextBox 3">
            <a:extLst>
              <a:ext uri="{FF2B5EF4-FFF2-40B4-BE49-F238E27FC236}">
                <a16:creationId xmlns:a16="http://schemas.microsoft.com/office/drawing/2014/main" id="{4D26E317-157B-3B14-ABF1-C8F7E3C05589}"/>
              </a:ext>
            </a:extLst>
          </p:cNvPr>
          <p:cNvSpPr txBox="1"/>
          <p:nvPr/>
        </p:nvSpPr>
        <p:spPr>
          <a:xfrm>
            <a:off x="120536" y="662217"/>
            <a:ext cx="4363346" cy="4093428"/>
          </a:xfrm>
          <a:prstGeom prst="rect">
            <a:avLst/>
          </a:prstGeom>
          <a:noFill/>
        </p:spPr>
        <p:txBody>
          <a:bodyPr wrap="square" rtlCol="0">
            <a:spAutoFit/>
          </a:bodyPr>
          <a:lstStyle/>
          <a:p>
            <a:r>
              <a:rPr lang="en-GB" sz="2000" dirty="0">
                <a:latin typeface="JLR Emeric ExtraLight" panose="02000503040000020004" pitchFamily="2" charset="0"/>
              </a:rPr>
              <a:t>Step 1:</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Pre-trained Model</a:t>
            </a:r>
          </a:p>
          <a:p>
            <a:pPr marL="285750" indent="-285750">
              <a:buFont typeface="Arial" panose="020B0604020202020204" pitchFamily="34" charset="0"/>
              <a:buChar char="•"/>
            </a:pPr>
            <a:r>
              <a:rPr lang="en-GB" sz="2000" dirty="0">
                <a:latin typeface="JLR Emeric ExtraLight" panose="02000503040000020004" pitchFamily="2" charset="0"/>
              </a:rPr>
              <a:t>Supervised Fine-Tuned Transformer (SFT)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2</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Rewards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3</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Proximal Policy Optimisation</a:t>
            </a:r>
          </a:p>
        </p:txBody>
      </p:sp>
      <p:pic>
        <p:nvPicPr>
          <p:cNvPr id="5" name="Picture 4">
            <a:extLst>
              <a:ext uri="{FF2B5EF4-FFF2-40B4-BE49-F238E27FC236}">
                <a16:creationId xmlns:a16="http://schemas.microsoft.com/office/drawing/2014/main" id="{920A5603-82E1-4FF4-DC49-D6F9E9949AD6}"/>
              </a:ext>
            </a:extLst>
          </p:cNvPr>
          <p:cNvPicPr>
            <a:picLocks noChangeAspect="1"/>
          </p:cNvPicPr>
          <p:nvPr/>
        </p:nvPicPr>
        <p:blipFill>
          <a:blip r:embed="rId2"/>
          <a:stretch>
            <a:fillRect/>
          </a:stretch>
        </p:blipFill>
        <p:spPr>
          <a:xfrm>
            <a:off x="4266724" y="1090426"/>
            <a:ext cx="4877276" cy="2708434"/>
          </a:xfrm>
          <a:prstGeom prst="rect">
            <a:avLst/>
          </a:prstGeom>
        </p:spPr>
      </p:pic>
    </p:spTree>
    <p:extLst>
      <p:ext uri="{BB962C8B-B14F-4D97-AF65-F5344CB8AC3E}">
        <p14:creationId xmlns:p14="http://schemas.microsoft.com/office/powerpoint/2010/main" val="2565750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42B73EF-BADF-C952-E9FF-5D94208F923D}"/>
              </a:ext>
            </a:extLst>
          </p:cNvPr>
          <p:cNvSpPr>
            <a:spLocks noGrp="1"/>
          </p:cNvSpPr>
          <p:nvPr>
            <p:ph type="body" sz="quarter" idx="10"/>
          </p:nvPr>
        </p:nvSpPr>
        <p:spPr>
          <a:xfrm>
            <a:off x="457200" y="255985"/>
            <a:ext cx="5543550" cy="17145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2305F57E-FB73-472D-C577-BD5C63420096}"/>
              </a:ext>
            </a:extLst>
          </p:cNvPr>
          <p:cNvSpPr>
            <a:spLocks noGrp="1"/>
          </p:cNvSpPr>
          <p:nvPr>
            <p:ph type="body" sz="quarter" idx="11"/>
          </p:nvPr>
        </p:nvSpPr>
        <p:spPr>
          <a:xfrm>
            <a:off x="457200" y="692348"/>
            <a:ext cx="3943350" cy="228600"/>
          </a:xfrm>
        </p:spPr>
        <p:txBody>
          <a:bodyPr/>
          <a:lstStyle/>
          <a:p>
            <a:r>
              <a:rPr lang="en-GB" dirty="0"/>
              <a:t>12 Demystifying Step 2 of ChatGPT Training: Labellers assessing the quality of the responses</a:t>
            </a:r>
          </a:p>
        </p:txBody>
      </p:sp>
      <p:pic>
        <p:nvPicPr>
          <p:cNvPr id="7" name="Picture 6" descr="Graphical user interface, text, application, email&#10;&#10;Description automatically generated">
            <a:extLst>
              <a:ext uri="{FF2B5EF4-FFF2-40B4-BE49-F238E27FC236}">
                <a16:creationId xmlns:a16="http://schemas.microsoft.com/office/drawing/2014/main" id="{934A4C40-9588-C470-9AEE-07191ECE84DC}"/>
              </a:ext>
            </a:extLst>
          </p:cNvPr>
          <p:cNvPicPr>
            <a:picLocks noChangeAspect="1"/>
          </p:cNvPicPr>
          <p:nvPr/>
        </p:nvPicPr>
        <p:blipFill>
          <a:blip r:embed="rId3"/>
          <a:stretch>
            <a:fillRect/>
          </a:stretch>
        </p:blipFill>
        <p:spPr>
          <a:xfrm>
            <a:off x="4734018" y="1241584"/>
            <a:ext cx="4298633" cy="2660333"/>
          </a:xfrm>
          <a:prstGeom prst="rect">
            <a:avLst/>
          </a:prstGeom>
        </p:spPr>
      </p:pic>
      <p:sp>
        <p:nvSpPr>
          <p:cNvPr id="8" name="TextBox 7">
            <a:extLst>
              <a:ext uri="{FF2B5EF4-FFF2-40B4-BE49-F238E27FC236}">
                <a16:creationId xmlns:a16="http://schemas.microsoft.com/office/drawing/2014/main" id="{841B89AC-F0B3-B3D6-B5F0-1F3DCE3FD9DF}"/>
              </a:ext>
            </a:extLst>
          </p:cNvPr>
          <p:cNvSpPr txBox="1"/>
          <p:nvPr/>
        </p:nvSpPr>
        <p:spPr>
          <a:xfrm>
            <a:off x="473003" y="1707655"/>
            <a:ext cx="3943350" cy="1338828"/>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JLR Emeric ExtraLight" panose="02000503040000020004" pitchFamily="2" charset="0"/>
              </a:rPr>
              <a:t>Labellers assessing the quality of the responses</a:t>
            </a:r>
          </a:p>
          <a:p>
            <a:pPr marL="214313" indent="-214313">
              <a:buFont typeface="Arial" panose="020B0604020202020204" pitchFamily="34" charset="0"/>
              <a:buChar char="•"/>
            </a:pPr>
            <a:endParaRPr lang="en-GB" sz="1350" dirty="0">
              <a:latin typeface="JLR Emeric ExtraLight" panose="02000503040000020004" pitchFamily="2" charset="0"/>
            </a:endParaRPr>
          </a:p>
          <a:p>
            <a:pPr marL="214313" indent="-214313">
              <a:buFont typeface="Arial" panose="020B0604020202020204" pitchFamily="34" charset="0"/>
              <a:buChar char="•"/>
            </a:pPr>
            <a:r>
              <a:rPr lang="en-GB" sz="1350" dirty="0">
                <a:latin typeface="JLR Emeric ExtraLight" panose="02000503040000020004" pitchFamily="2" charset="0"/>
              </a:rPr>
              <a:t>Likert Scale</a:t>
            </a:r>
          </a:p>
          <a:p>
            <a:pPr marL="214313" indent="-214313">
              <a:buFont typeface="Arial" panose="020B0604020202020204" pitchFamily="34" charset="0"/>
              <a:buChar char="•"/>
            </a:pPr>
            <a:endParaRPr lang="en-GB" sz="1350" dirty="0">
              <a:latin typeface="JLR Emeric ExtraLight" panose="02000503040000020004" pitchFamily="2" charset="0"/>
            </a:endParaRPr>
          </a:p>
          <a:p>
            <a:pPr marL="214313" indent="-214313">
              <a:buFont typeface="Arial" panose="020B0604020202020204" pitchFamily="34" charset="0"/>
              <a:buChar char="•"/>
            </a:pPr>
            <a:r>
              <a:rPr lang="en-GB" sz="1350" dirty="0">
                <a:latin typeface="JLR Emeric ExtraLight" panose="02000503040000020004" pitchFamily="2" charset="0"/>
              </a:rPr>
              <a:t>1 – 7 </a:t>
            </a:r>
          </a:p>
        </p:txBody>
      </p:sp>
    </p:spTree>
    <p:extLst>
      <p:ext uri="{BB962C8B-B14F-4D97-AF65-F5344CB8AC3E}">
        <p14:creationId xmlns:p14="http://schemas.microsoft.com/office/powerpoint/2010/main" val="3312287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F6D950A-371F-1507-537C-165BA58366CD}"/>
              </a:ext>
            </a:extLst>
          </p:cNvPr>
          <p:cNvSpPr>
            <a:spLocks noGrp="1"/>
          </p:cNvSpPr>
          <p:nvPr>
            <p:ph type="body" sz="quarter" idx="10"/>
          </p:nvPr>
        </p:nvSpPr>
        <p:spPr>
          <a:xfrm>
            <a:off x="457200" y="255985"/>
            <a:ext cx="5543550" cy="17145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1B68D521-3978-72D8-CD3A-9597D187EEA1}"/>
              </a:ext>
            </a:extLst>
          </p:cNvPr>
          <p:cNvSpPr>
            <a:spLocks noGrp="1"/>
          </p:cNvSpPr>
          <p:nvPr>
            <p:ph type="body" sz="quarter" idx="11"/>
          </p:nvPr>
        </p:nvSpPr>
        <p:spPr>
          <a:xfrm>
            <a:off x="457200" y="692348"/>
            <a:ext cx="3943350" cy="228600"/>
          </a:xfrm>
        </p:spPr>
        <p:txBody>
          <a:bodyPr/>
          <a:lstStyle/>
          <a:p>
            <a:r>
              <a:rPr lang="en-GB" dirty="0"/>
              <a:t>13 Demystifying Step 2 of ChatGPT Training: How do we train the Rewards model?</a:t>
            </a:r>
          </a:p>
        </p:txBody>
      </p:sp>
      <p:pic>
        <p:nvPicPr>
          <p:cNvPr id="8" name="Picture 7">
            <a:extLst>
              <a:ext uri="{FF2B5EF4-FFF2-40B4-BE49-F238E27FC236}">
                <a16:creationId xmlns:a16="http://schemas.microsoft.com/office/drawing/2014/main" id="{3643AE6E-25F2-08D4-5722-366FCD0BD50E}"/>
              </a:ext>
            </a:extLst>
          </p:cNvPr>
          <p:cNvPicPr>
            <a:picLocks noChangeAspect="1"/>
          </p:cNvPicPr>
          <p:nvPr/>
        </p:nvPicPr>
        <p:blipFill>
          <a:blip r:embed="rId3"/>
          <a:stretch>
            <a:fillRect/>
          </a:stretch>
        </p:blipFill>
        <p:spPr>
          <a:xfrm>
            <a:off x="4896036" y="3813888"/>
            <a:ext cx="3979069" cy="864394"/>
          </a:xfrm>
          <a:prstGeom prst="rect">
            <a:avLst/>
          </a:prstGeom>
        </p:spPr>
      </p:pic>
      <p:sp>
        <p:nvSpPr>
          <p:cNvPr id="10" name="TextBox 9">
            <a:extLst>
              <a:ext uri="{FF2B5EF4-FFF2-40B4-BE49-F238E27FC236}">
                <a16:creationId xmlns:a16="http://schemas.microsoft.com/office/drawing/2014/main" id="{B41922D2-0480-E8EC-5007-C2136615E835}"/>
              </a:ext>
            </a:extLst>
          </p:cNvPr>
          <p:cNvSpPr txBox="1"/>
          <p:nvPr/>
        </p:nvSpPr>
        <p:spPr>
          <a:xfrm>
            <a:off x="413538" y="1491630"/>
            <a:ext cx="4266474" cy="3208571"/>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JLR Emeric ExtraLight" panose="02000503040000020004" pitchFamily="2" charset="0"/>
              </a:rPr>
              <a:t>Rewards model is same e as SFT but with scalar output</a:t>
            </a:r>
          </a:p>
          <a:p>
            <a:pPr marL="214313" indent="-214313">
              <a:buFont typeface="Arial" panose="020B0604020202020204" pitchFamily="34" charset="0"/>
              <a:buChar char="•"/>
            </a:pPr>
            <a:endParaRPr lang="en-GB" sz="1350" dirty="0">
              <a:latin typeface="JLR Emeric ExtraLight" panose="02000503040000020004" pitchFamily="2" charset="0"/>
            </a:endParaRPr>
          </a:p>
          <a:p>
            <a:pPr marL="214313" indent="-214313">
              <a:buFont typeface="Arial" panose="020B0604020202020204" pitchFamily="34" charset="0"/>
              <a:buChar char="•"/>
            </a:pPr>
            <a:r>
              <a:rPr lang="en-GB" sz="1350" dirty="0">
                <a:latin typeface="JLR Emeric ExtraLight" panose="02000503040000020004" pitchFamily="2" charset="0"/>
              </a:rPr>
              <a:t>Input is: prompt + response</a:t>
            </a:r>
          </a:p>
          <a:p>
            <a:pPr marL="214313" indent="-214313">
              <a:buFont typeface="Arial" panose="020B0604020202020204" pitchFamily="34" charset="0"/>
              <a:buChar char="•"/>
            </a:pPr>
            <a:endParaRPr lang="en-GB" sz="1350" dirty="0">
              <a:latin typeface="JLR Emeric ExtraLight" panose="02000503040000020004" pitchFamily="2" charset="0"/>
            </a:endParaRPr>
          </a:p>
          <a:p>
            <a:pPr marL="214313" indent="-214313">
              <a:buFont typeface="Arial" panose="020B0604020202020204" pitchFamily="34" charset="0"/>
              <a:buChar char="•"/>
            </a:pPr>
            <a:r>
              <a:rPr lang="en-GB" sz="1350" dirty="0">
                <a:latin typeface="JLR Emeric ExtraLight" panose="02000503040000020004" pitchFamily="2" charset="0"/>
              </a:rPr>
              <a:t>Analogous to Siamese network</a:t>
            </a:r>
          </a:p>
          <a:p>
            <a:pPr marL="214313" indent="-214313">
              <a:buFont typeface="Arial" panose="020B0604020202020204" pitchFamily="34" charset="0"/>
              <a:buChar char="•"/>
            </a:pPr>
            <a:endParaRPr lang="en-GB" sz="1350" dirty="0">
              <a:latin typeface="JLR Emeric ExtraLight" panose="02000503040000020004" pitchFamily="2" charset="0"/>
            </a:endParaRPr>
          </a:p>
          <a:p>
            <a:pPr marL="214313" indent="-214313">
              <a:buFont typeface="Arial" panose="020B0604020202020204" pitchFamily="34" charset="0"/>
              <a:buChar char="•"/>
            </a:pPr>
            <a:r>
              <a:rPr lang="en-GB" sz="1350" dirty="0">
                <a:latin typeface="JLR Emeric ExtraLight" panose="02000503040000020004" pitchFamily="2" charset="0"/>
              </a:rPr>
              <a:t>Exact loss function</a:t>
            </a:r>
          </a:p>
          <a:p>
            <a:pPr marL="214313" indent="-214313">
              <a:buFont typeface="Arial" panose="020B0604020202020204" pitchFamily="34" charset="0"/>
              <a:buChar char="•"/>
            </a:pPr>
            <a:endParaRPr lang="en-GB" sz="1350" dirty="0">
              <a:latin typeface="JLR Emeric ExtraLight" panose="02000503040000020004" pitchFamily="2" charset="0"/>
            </a:endParaRPr>
          </a:p>
          <a:p>
            <a:pPr marL="486000" indent="-214313">
              <a:buFont typeface="Courier New" panose="02070309020205020404" pitchFamily="49" charset="0"/>
              <a:buChar char="o"/>
            </a:pPr>
            <a:r>
              <a:rPr lang="en-GB" sz="1350" dirty="0">
                <a:latin typeface="JLR Emeric ExtraLight" panose="02000503040000020004" pitchFamily="2" charset="0"/>
              </a:rPr>
              <a:t>x is the prompt vector and </a:t>
            </a:r>
          </a:p>
          <a:p>
            <a:pPr marL="486000" indent="-214313">
              <a:buFont typeface="Courier New" panose="02070309020205020404" pitchFamily="49" charset="0"/>
              <a:buChar char="o"/>
            </a:pPr>
            <a:r>
              <a:rPr lang="en-GB" sz="1350" dirty="0" err="1">
                <a:latin typeface="JLR Emeric ExtraLight" panose="02000503040000020004" pitchFamily="2" charset="0"/>
              </a:rPr>
              <a:t>yw</a:t>
            </a:r>
            <a:r>
              <a:rPr lang="en-GB" sz="1350" dirty="0">
                <a:latin typeface="JLR Emeric ExtraLight" panose="02000503040000020004" pitchFamily="2" charset="0"/>
              </a:rPr>
              <a:t> and </a:t>
            </a:r>
            <a:r>
              <a:rPr lang="en-GB" sz="1350" dirty="0" err="1">
                <a:latin typeface="JLR Emeric ExtraLight" panose="02000503040000020004" pitchFamily="2" charset="0"/>
              </a:rPr>
              <a:t>yL</a:t>
            </a:r>
            <a:r>
              <a:rPr lang="en-GB" sz="1350" dirty="0">
                <a:latin typeface="JLR Emeric ExtraLight" panose="02000503040000020004" pitchFamily="2" charset="0"/>
              </a:rPr>
              <a:t> the pair of responses (just like a pair of image vectors in a Siamese network as mentioned above) , </a:t>
            </a:r>
          </a:p>
          <a:p>
            <a:pPr marL="486000" indent="-214313">
              <a:buFont typeface="Courier New" panose="02070309020205020404" pitchFamily="49" charset="0"/>
              <a:buChar char="o"/>
            </a:pPr>
            <a:r>
              <a:rPr lang="en-GB" sz="1350" dirty="0">
                <a:latin typeface="JLR Emeric ExtraLight" panose="02000503040000020004" pitchFamily="2" charset="0"/>
              </a:rPr>
              <a:t>theta are the parameters you are learning, </a:t>
            </a:r>
          </a:p>
          <a:p>
            <a:pPr marL="486000" indent="-214313">
              <a:buFont typeface="Courier New" panose="02070309020205020404" pitchFamily="49" charset="0"/>
              <a:buChar char="o"/>
            </a:pPr>
            <a:r>
              <a:rPr lang="en-GB" sz="1350" dirty="0">
                <a:latin typeface="JLR Emeric ExtraLight" panose="02000503040000020004" pitchFamily="2" charset="0"/>
              </a:rPr>
              <a:t>K 2 is the notation for </a:t>
            </a:r>
            <a:r>
              <a:rPr lang="en-GB" sz="1350" dirty="0" err="1">
                <a:latin typeface="JLR Emeric ExtraLight" panose="02000503040000020004" pitchFamily="2" charset="0"/>
              </a:rPr>
              <a:t>nC</a:t>
            </a:r>
            <a:r>
              <a:rPr lang="en-GB" sz="1350" dirty="0">
                <a:latin typeface="JLR Emeric ExtraLight" panose="02000503040000020004" pitchFamily="2" charset="0"/>
              </a:rPr>
              <a:t>(n-2) combinations</a:t>
            </a:r>
          </a:p>
        </p:txBody>
      </p:sp>
      <p:pic>
        <p:nvPicPr>
          <p:cNvPr id="12" name="Picture 11">
            <a:extLst>
              <a:ext uri="{FF2B5EF4-FFF2-40B4-BE49-F238E27FC236}">
                <a16:creationId xmlns:a16="http://schemas.microsoft.com/office/drawing/2014/main" id="{FB9619CF-0A0D-2B20-3C20-E8C8754458FA}"/>
              </a:ext>
            </a:extLst>
          </p:cNvPr>
          <p:cNvPicPr>
            <a:picLocks noChangeAspect="1"/>
          </p:cNvPicPr>
          <p:nvPr/>
        </p:nvPicPr>
        <p:blipFill>
          <a:blip r:embed="rId4"/>
          <a:stretch>
            <a:fillRect/>
          </a:stretch>
        </p:blipFill>
        <p:spPr>
          <a:xfrm>
            <a:off x="4400550" y="806648"/>
            <a:ext cx="4557713" cy="2128838"/>
          </a:xfrm>
          <a:prstGeom prst="rect">
            <a:avLst/>
          </a:prstGeom>
        </p:spPr>
      </p:pic>
      <p:cxnSp>
        <p:nvCxnSpPr>
          <p:cNvPr id="7" name="Straight Arrow Connector 6">
            <a:extLst>
              <a:ext uri="{FF2B5EF4-FFF2-40B4-BE49-F238E27FC236}">
                <a16:creationId xmlns:a16="http://schemas.microsoft.com/office/drawing/2014/main" id="{54DDAB14-4827-C020-6914-BBF67E0428D4}"/>
              </a:ext>
            </a:extLst>
          </p:cNvPr>
          <p:cNvCxnSpPr>
            <a:cxnSpLocks/>
          </p:cNvCxnSpPr>
          <p:nvPr/>
        </p:nvCxnSpPr>
        <p:spPr>
          <a:xfrm>
            <a:off x="8101475" y="1053049"/>
            <a:ext cx="0" cy="40236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994D67-D9B5-E57A-4F3E-5A46FF476306}"/>
              </a:ext>
            </a:extLst>
          </p:cNvPr>
          <p:cNvSpPr txBox="1"/>
          <p:nvPr/>
        </p:nvSpPr>
        <p:spPr>
          <a:xfrm>
            <a:off x="8101475" y="1053049"/>
            <a:ext cx="918101" cy="461665"/>
          </a:xfrm>
          <a:prstGeom prst="rect">
            <a:avLst/>
          </a:prstGeom>
          <a:noFill/>
        </p:spPr>
        <p:txBody>
          <a:bodyPr wrap="square" rtlCol="0">
            <a:spAutoFit/>
          </a:bodyPr>
          <a:lstStyle/>
          <a:p>
            <a:r>
              <a:rPr lang="en-GB" sz="1200" b="1" dirty="0">
                <a:latin typeface="JLR Emeric ExtraLight" panose="02000503040000020004" pitchFamily="2" charset="0"/>
              </a:rPr>
              <a:t>loss function</a:t>
            </a:r>
          </a:p>
        </p:txBody>
      </p:sp>
      <p:cxnSp>
        <p:nvCxnSpPr>
          <p:cNvPr id="15" name="Straight Arrow Connector 14">
            <a:extLst>
              <a:ext uri="{FF2B5EF4-FFF2-40B4-BE49-F238E27FC236}">
                <a16:creationId xmlns:a16="http://schemas.microsoft.com/office/drawing/2014/main" id="{E95A06DE-BA60-2FCA-A6C6-A3EBC86120A6}"/>
              </a:ext>
            </a:extLst>
          </p:cNvPr>
          <p:cNvCxnSpPr>
            <a:cxnSpLocks/>
          </p:cNvCxnSpPr>
          <p:nvPr/>
        </p:nvCxnSpPr>
        <p:spPr>
          <a:xfrm flipH="1">
            <a:off x="6732240" y="906202"/>
            <a:ext cx="153330" cy="366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4D2ECC-14E0-4F39-3D0F-34E84317E48D}"/>
              </a:ext>
            </a:extLst>
          </p:cNvPr>
          <p:cNvSpPr txBox="1"/>
          <p:nvPr/>
        </p:nvSpPr>
        <p:spPr>
          <a:xfrm>
            <a:off x="6570222" y="520388"/>
            <a:ext cx="1134123" cy="415498"/>
          </a:xfrm>
          <a:prstGeom prst="rect">
            <a:avLst/>
          </a:prstGeom>
          <a:noFill/>
        </p:spPr>
        <p:txBody>
          <a:bodyPr wrap="square" rtlCol="0">
            <a:spAutoFit/>
          </a:bodyPr>
          <a:lstStyle/>
          <a:p>
            <a:r>
              <a:rPr lang="en-GB" sz="1050" b="1" dirty="0">
                <a:latin typeface="JLR Emeric ExtraLight" panose="02000503040000020004" pitchFamily="2" charset="0"/>
              </a:rPr>
              <a:t>generated rewards</a:t>
            </a:r>
          </a:p>
        </p:txBody>
      </p:sp>
      <p:sp>
        <p:nvSpPr>
          <p:cNvPr id="20" name="TextBox 19">
            <a:extLst>
              <a:ext uri="{FF2B5EF4-FFF2-40B4-BE49-F238E27FC236}">
                <a16:creationId xmlns:a16="http://schemas.microsoft.com/office/drawing/2014/main" id="{3C05D0BF-552F-6F1C-8D1C-C365A6E4D25C}"/>
              </a:ext>
            </a:extLst>
          </p:cNvPr>
          <p:cNvSpPr txBox="1"/>
          <p:nvPr/>
        </p:nvSpPr>
        <p:spPr>
          <a:xfrm>
            <a:off x="7187637" y="2880179"/>
            <a:ext cx="1801282" cy="830997"/>
          </a:xfrm>
          <a:prstGeom prst="rect">
            <a:avLst/>
          </a:prstGeom>
          <a:noFill/>
        </p:spPr>
        <p:txBody>
          <a:bodyPr wrap="square" rtlCol="0">
            <a:spAutoFit/>
          </a:bodyPr>
          <a:lstStyle/>
          <a:p>
            <a:r>
              <a:rPr lang="en-GB" sz="1200" dirty="0">
                <a:latin typeface="JLR Emeric ExtraLight" panose="02000503040000020004" pitchFamily="2" charset="0"/>
              </a:rPr>
              <a:t>compare these to the actual labels that were generated – which response was better?</a:t>
            </a:r>
          </a:p>
        </p:txBody>
      </p:sp>
      <p:sp>
        <p:nvSpPr>
          <p:cNvPr id="21" name="TextBox 20">
            <a:extLst>
              <a:ext uri="{FF2B5EF4-FFF2-40B4-BE49-F238E27FC236}">
                <a16:creationId xmlns:a16="http://schemas.microsoft.com/office/drawing/2014/main" id="{99BCD297-381F-E642-8622-1EF28F4F4B4D}"/>
              </a:ext>
            </a:extLst>
          </p:cNvPr>
          <p:cNvSpPr txBox="1"/>
          <p:nvPr/>
        </p:nvSpPr>
        <p:spPr>
          <a:xfrm>
            <a:off x="6478416" y="4480912"/>
            <a:ext cx="3493015" cy="300082"/>
          </a:xfrm>
          <a:prstGeom prst="rect">
            <a:avLst/>
          </a:prstGeom>
          <a:noFill/>
        </p:spPr>
        <p:txBody>
          <a:bodyPr wrap="square" rtlCol="0">
            <a:spAutoFit/>
          </a:bodyPr>
          <a:lstStyle/>
          <a:p>
            <a:r>
              <a:rPr lang="en-GB" sz="1350" b="1" dirty="0">
                <a:solidFill>
                  <a:srgbClr val="FF0000"/>
                </a:solidFill>
                <a:latin typeface="JLR Emeric ExtraLight" panose="02000503040000020004" pitchFamily="2" charset="0"/>
              </a:rPr>
              <a:t>exact loss function</a:t>
            </a:r>
          </a:p>
        </p:txBody>
      </p:sp>
    </p:spTree>
    <p:extLst>
      <p:ext uri="{BB962C8B-B14F-4D97-AF65-F5344CB8AC3E}">
        <p14:creationId xmlns:p14="http://schemas.microsoft.com/office/powerpoint/2010/main" val="3566706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17</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Reinforcement Learning and ChatGPT</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Fine tuning of the Supervised Fine Tuned Model</a:t>
            </a:r>
          </a:p>
          <a:p>
            <a:pPr marL="817200" lvl="1" indent="-457200">
              <a:buFont typeface="Wingdings" panose="05000000000000000000" pitchFamily="2" charset="2"/>
              <a:buChar char="q"/>
            </a:pPr>
            <a:r>
              <a:rPr lang="en-GB" sz="1600" dirty="0">
                <a:latin typeface="JLR Emeric ExtraLight"/>
              </a:rPr>
              <a:t>Using the Rewards model </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2199669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B305D9-C53F-07C5-4EF5-A8CE354AB6F0}"/>
              </a:ext>
            </a:extLst>
          </p:cNvPr>
          <p:cNvSpPr>
            <a:spLocks noGrp="1"/>
          </p:cNvSpPr>
          <p:nvPr>
            <p:ph type="sldNum" sz="quarter" idx="12"/>
          </p:nvPr>
        </p:nvSpPr>
        <p:spPr/>
        <p:txBody>
          <a:bodyPr/>
          <a:lstStyle/>
          <a:p>
            <a:fld id="{C554A706-D19D-4C79-97F9-BC489483F7EF}" type="slidenum">
              <a:rPr lang="en-GB" smtClean="0"/>
              <a:pPr/>
              <a:t>18</a:t>
            </a:fld>
            <a:endParaRPr lang="en-GB"/>
          </a:p>
        </p:txBody>
      </p:sp>
      <p:sp>
        <p:nvSpPr>
          <p:cNvPr id="3" name="Text Placeholder 2">
            <a:extLst>
              <a:ext uri="{FF2B5EF4-FFF2-40B4-BE49-F238E27FC236}">
                <a16:creationId xmlns:a16="http://schemas.microsoft.com/office/drawing/2014/main" id="{3948A135-813D-345B-A06E-3C4273EF9DB0}"/>
              </a:ext>
            </a:extLst>
          </p:cNvPr>
          <p:cNvSpPr>
            <a:spLocks noGrp="1"/>
          </p:cNvSpPr>
          <p:nvPr>
            <p:ph type="body" sz="quarter" idx="16"/>
          </p:nvPr>
        </p:nvSpPr>
        <p:spPr/>
        <p:txBody>
          <a:bodyPr/>
          <a:lstStyle/>
          <a:p>
            <a:r>
              <a:rPr lang="en-GB" sz="2400" dirty="0"/>
              <a:t>Terminologies | Reinforcement Learning and ChatGPT</a:t>
            </a:r>
          </a:p>
        </p:txBody>
      </p:sp>
      <p:pic>
        <p:nvPicPr>
          <p:cNvPr id="4" name="Picture 3">
            <a:extLst>
              <a:ext uri="{FF2B5EF4-FFF2-40B4-BE49-F238E27FC236}">
                <a16:creationId xmlns:a16="http://schemas.microsoft.com/office/drawing/2014/main" id="{B8F17368-32FC-6DD4-0130-D1839A0D3D91}"/>
              </a:ext>
            </a:extLst>
          </p:cNvPr>
          <p:cNvPicPr>
            <a:picLocks noChangeAspect="1"/>
          </p:cNvPicPr>
          <p:nvPr/>
        </p:nvPicPr>
        <p:blipFill>
          <a:blip r:embed="rId3"/>
          <a:stretch>
            <a:fillRect/>
          </a:stretch>
        </p:blipFill>
        <p:spPr>
          <a:xfrm>
            <a:off x="5000149" y="1243572"/>
            <a:ext cx="4143851" cy="2807970"/>
          </a:xfrm>
          <a:prstGeom prst="rect">
            <a:avLst/>
          </a:prstGeom>
        </p:spPr>
      </p:pic>
      <p:sp>
        <p:nvSpPr>
          <p:cNvPr id="5" name="TextBox 4">
            <a:extLst>
              <a:ext uri="{FF2B5EF4-FFF2-40B4-BE49-F238E27FC236}">
                <a16:creationId xmlns:a16="http://schemas.microsoft.com/office/drawing/2014/main" id="{7A432FC8-62A6-D1BC-0B4E-6C5B0F83AF8A}"/>
              </a:ext>
            </a:extLst>
          </p:cNvPr>
          <p:cNvSpPr txBox="1"/>
          <p:nvPr/>
        </p:nvSpPr>
        <p:spPr>
          <a:xfrm>
            <a:off x="137159" y="754381"/>
            <a:ext cx="4917714" cy="147732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600" dirty="0"/>
              <a:t>Reinforcement Learning – Method of achieving some goal via Rewards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600" dirty="0"/>
              <a:t>Agent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600" dirty="0"/>
              <a:t>State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600" dirty="0"/>
              <a:t>Action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600" dirty="0"/>
              <a:t>Policy</a:t>
            </a:r>
          </a:p>
        </p:txBody>
      </p:sp>
      <p:pic>
        <p:nvPicPr>
          <p:cNvPr id="6" name="Picture 5">
            <a:extLst>
              <a:ext uri="{FF2B5EF4-FFF2-40B4-BE49-F238E27FC236}">
                <a16:creationId xmlns:a16="http://schemas.microsoft.com/office/drawing/2014/main" id="{41B4C7AF-3D92-CE61-90AD-098C3F66F256}"/>
              </a:ext>
            </a:extLst>
          </p:cNvPr>
          <p:cNvPicPr>
            <a:picLocks noChangeAspect="1"/>
          </p:cNvPicPr>
          <p:nvPr/>
        </p:nvPicPr>
        <p:blipFill>
          <a:blip r:embed="rId4"/>
          <a:stretch>
            <a:fillRect/>
          </a:stretch>
        </p:blipFill>
        <p:spPr>
          <a:xfrm>
            <a:off x="501491" y="2330104"/>
            <a:ext cx="4070509" cy="2425541"/>
          </a:xfrm>
          <a:prstGeom prst="rect">
            <a:avLst/>
          </a:prstGeom>
          <a:ln w="28575">
            <a:solidFill>
              <a:schemeClr val="tx1"/>
            </a:solidFill>
          </a:ln>
        </p:spPr>
      </p:pic>
    </p:spTree>
    <p:extLst>
      <p:ext uri="{BB962C8B-B14F-4D97-AF65-F5344CB8AC3E}">
        <p14:creationId xmlns:p14="http://schemas.microsoft.com/office/powerpoint/2010/main" val="3932243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E0BB86-D8B6-681A-DB75-10823E48196F}"/>
              </a:ext>
            </a:extLst>
          </p:cNvPr>
          <p:cNvSpPr>
            <a:spLocks noGrp="1"/>
          </p:cNvSpPr>
          <p:nvPr>
            <p:ph type="body" sz="quarter" idx="11"/>
          </p:nvPr>
        </p:nvSpPr>
        <p:spPr>
          <a:xfrm>
            <a:off x="526391" y="580988"/>
            <a:ext cx="3943350" cy="228600"/>
          </a:xfrm>
        </p:spPr>
        <p:txBody>
          <a:bodyPr/>
          <a:lstStyle/>
          <a:p>
            <a:r>
              <a:rPr lang="en-GB" dirty="0"/>
              <a:t>15 Mathematics of the loss function of the Proximal Policy Optimisation (PPO) </a:t>
            </a:r>
          </a:p>
        </p:txBody>
      </p:sp>
      <p:sp>
        <p:nvSpPr>
          <p:cNvPr id="5" name="Text Placeholder 1">
            <a:extLst>
              <a:ext uri="{FF2B5EF4-FFF2-40B4-BE49-F238E27FC236}">
                <a16:creationId xmlns:a16="http://schemas.microsoft.com/office/drawing/2014/main" id="{B8496629-5237-1D74-8F8B-13C16482D7A8}"/>
              </a:ext>
            </a:extLst>
          </p:cNvPr>
          <p:cNvSpPr>
            <a:spLocks noGrp="1"/>
          </p:cNvSpPr>
          <p:nvPr>
            <p:ph type="body" sz="quarter" idx="10"/>
          </p:nvPr>
        </p:nvSpPr>
        <p:spPr>
          <a:xfrm>
            <a:off x="437142" y="94376"/>
            <a:ext cx="5543550" cy="17145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48D745E8-181D-82D1-4506-C84D8D5E092F}"/>
              </a:ext>
            </a:extLst>
          </p:cNvPr>
          <p:cNvPicPr>
            <a:picLocks noChangeAspect="1"/>
          </p:cNvPicPr>
          <p:nvPr/>
        </p:nvPicPr>
        <p:blipFill>
          <a:blip r:embed="rId3"/>
          <a:stretch>
            <a:fillRect/>
          </a:stretch>
        </p:blipFill>
        <p:spPr>
          <a:xfrm>
            <a:off x="953598" y="1139852"/>
            <a:ext cx="6215063" cy="835819"/>
          </a:xfrm>
          <a:prstGeom prst="rect">
            <a:avLst/>
          </a:prstGeom>
        </p:spPr>
      </p:pic>
      <p:sp>
        <p:nvSpPr>
          <p:cNvPr id="8" name="TextBox 7">
            <a:extLst>
              <a:ext uri="{FF2B5EF4-FFF2-40B4-BE49-F238E27FC236}">
                <a16:creationId xmlns:a16="http://schemas.microsoft.com/office/drawing/2014/main" id="{D272D937-1A5D-0A71-F36E-5539EC2EA4D1}"/>
              </a:ext>
            </a:extLst>
          </p:cNvPr>
          <p:cNvSpPr txBox="1"/>
          <p:nvPr/>
        </p:nvSpPr>
        <p:spPr>
          <a:xfrm>
            <a:off x="669900" y="3454516"/>
            <a:ext cx="8474101" cy="1131079"/>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JLR Emeric ExtraLight" panose="02000503040000020004" pitchFamily="2" charset="0"/>
                <a:ea typeface="DengXian" panose="02010600030101010101" pitchFamily="2" charset="-122"/>
                <a:cs typeface="Arial" panose="020B0604020202020204" pitchFamily="34" charset="0"/>
              </a:rPr>
              <a:t>In the Proximal Policy Optimisation, the Reward is used in the loss function itself. </a:t>
            </a:r>
          </a:p>
          <a:p>
            <a:pPr marL="214313" indent="-214313">
              <a:buFont typeface="Arial" panose="020B0604020202020204" pitchFamily="34" charset="0"/>
              <a:buChar char="•"/>
            </a:pPr>
            <a:endParaRPr lang="en-GB" sz="1350" dirty="0">
              <a:latin typeface="JLR Emeric ExtraLight" panose="02000503040000020004" pitchFamily="2" charset="0"/>
              <a:ea typeface="DengXian" panose="02010600030101010101" pitchFamily="2" charset="-122"/>
              <a:cs typeface="Arial" panose="020B0604020202020204" pitchFamily="34" charset="0"/>
            </a:endParaRPr>
          </a:p>
          <a:p>
            <a:pPr marL="214313" indent="-214313">
              <a:buFont typeface="Arial" panose="020B0604020202020204" pitchFamily="34" charset="0"/>
              <a:buChar char="•"/>
            </a:pPr>
            <a:r>
              <a:rPr lang="en-GB" sz="1350" dirty="0">
                <a:latin typeface="JLR Emeric ExtraLight" panose="02000503040000020004" pitchFamily="2" charset="0"/>
                <a:ea typeface="DengXian" panose="02010600030101010101" pitchFamily="2" charset="-122"/>
                <a:cs typeface="Arial" panose="020B0604020202020204" pitchFamily="34" charset="0"/>
              </a:rPr>
              <a:t>the Rewarded generated has to be utilized to further fine tune the Supervised Fine-tuned model. The above us the loss function used to make the gradient updates.  In the above equation:</a:t>
            </a:r>
          </a:p>
          <a:p>
            <a:pPr marL="214313" indent="-214313">
              <a:buFont typeface="Arial" panose="020B0604020202020204" pitchFamily="34" charset="0"/>
              <a:buChar char="•"/>
            </a:pPr>
            <a:endParaRPr lang="en-GB" sz="1350" dirty="0"/>
          </a:p>
        </p:txBody>
      </p:sp>
      <p:cxnSp>
        <p:nvCxnSpPr>
          <p:cNvPr id="4" name="Straight Arrow Connector 3">
            <a:extLst>
              <a:ext uri="{FF2B5EF4-FFF2-40B4-BE49-F238E27FC236}">
                <a16:creationId xmlns:a16="http://schemas.microsoft.com/office/drawing/2014/main" id="{31665DC9-93DB-4A80-CEB6-6A25838D5854}"/>
              </a:ext>
            </a:extLst>
          </p:cNvPr>
          <p:cNvCxnSpPr>
            <a:cxnSpLocks/>
          </p:cNvCxnSpPr>
          <p:nvPr/>
        </p:nvCxnSpPr>
        <p:spPr>
          <a:xfrm>
            <a:off x="3599892" y="1545636"/>
            <a:ext cx="0" cy="8100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4469D1-6B8A-B0C3-85A6-BFA6589B16F8}"/>
              </a:ext>
            </a:extLst>
          </p:cNvPr>
          <p:cNvSpPr txBox="1"/>
          <p:nvPr/>
        </p:nvSpPr>
        <p:spPr>
          <a:xfrm>
            <a:off x="2627784" y="2616421"/>
            <a:ext cx="1998221" cy="507831"/>
          </a:xfrm>
          <a:prstGeom prst="rect">
            <a:avLst/>
          </a:prstGeom>
          <a:noFill/>
        </p:spPr>
        <p:txBody>
          <a:bodyPr wrap="square" rtlCol="0">
            <a:spAutoFit/>
          </a:bodyPr>
          <a:lstStyle/>
          <a:p>
            <a:r>
              <a:rPr lang="en-GB" sz="1350" dirty="0">
                <a:solidFill>
                  <a:srgbClr val="FF0000"/>
                </a:solidFill>
                <a:latin typeface="JLR Emeric ExtraLight" panose="02000503040000020004" pitchFamily="2" charset="0"/>
              </a:rPr>
              <a:t>parameters that are fine tuned</a:t>
            </a:r>
          </a:p>
        </p:txBody>
      </p:sp>
      <p:cxnSp>
        <p:nvCxnSpPr>
          <p:cNvPr id="11" name="Straight Arrow Connector 10">
            <a:extLst>
              <a:ext uri="{FF2B5EF4-FFF2-40B4-BE49-F238E27FC236}">
                <a16:creationId xmlns:a16="http://schemas.microsoft.com/office/drawing/2014/main" id="{DDA66C7F-ED37-5613-9BD9-BBC674302A68}"/>
              </a:ext>
            </a:extLst>
          </p:cNvPr>
          <p:cNvCxnSpPr/>
          <p:nvPr/>
        </p:nvCxnSpPr>
        <p:spPr>
          <a:xfrm flipH="1">
            <a:off x="1817694" y="1545636"/>
            <a:ext cx="1566174" cy="12421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072170-83C0-9C7B-00E3-6B990C541F8B}"/>
              </a:ext>
            </a:extLst>
          </p:cNvPr>
          <p:cNvSpPr txBox="1"/>
          <p:nvPr/>
        </p:nvSpPr>
        <p:spPr>
          <a:xfrm>
            <a:off x="305526" y="2898746"/>
            <a:ext cx="2322258" cy="507831"/>
          </a:xfrm>
          <a:prstGeom prst="rect">
            <a:avLst/>
          </a:prstGeom>
          <a:noFill/>
        </p:spPr>
        <p:txBody>
          <a:bodyPr wrap="square" rtlCol="0">
            <a:spAutoFit/>
          </a:bodyPr>
          <a:lstStyle/>
          <a:p>
            <a:r>
              <a:rPr lang="en-GB" sz="1350" dirty="0">
                <a:solidFill>
                  <a:srgbClr val="FF0000"/>
                </a:solidFill>
                <a:latin typeface="JLR Emeric ExtraLight" panose="02000503040000020004" pitchFamily="2" charset="0"/>
              </a:rPr>
              <a:t>rewards ratio – new parameters/old parameters</a:t>
            </a:r>
          </a:p>
        </p:txBody>
      </p:sp>
      <p:cxnSp>
        <p:nvCxnSpPr>
          <p:cNvPr id="14" name="Straight Arrow Connector 13">
            <a:extLst>
              <a:ext uri="{FF2B5EF4-FFF2-40B4-BE49-F238E27FC236}">
                <a16:creationId xmlns:a16="http://schemas.microsoft.com/office/drawing/2014/main" id="{EA14E875-8043-2A5B-F485-FEC83EBC42E1}"/>
              </a:ext>
            </a:extLst>
          </p:cNvPr>
          <p:cNvCxnSpPr/>
          <p:nvPr/>
        </p:nvCxnSpPr>
        <p:spPr>
          <a:xfrm>
            <a:off x="6732240" y="1545636"/>
            <a:ext cx="0" cy="10707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189265-55A6-2A66-BA4A-BFC9343A8DF9}"/>
              </a:ext>
            </a:extLst>
          </p:cNvPr>
          <p:cNvSpPr txBox="1"/>
          <p:nvPr/>
        </p:nvSpPr>
        <p:spPr>
          <a:xfrm>
            <a:off x="6030163" y="2790139"/>
            <a:ext cx="1836200" cy="300082"/>
          </a:xfrm>
          <a:prstGeom prst="rect">
            <a:avLst/>
          </a:prstGeom>
          <a:noFill/>
        </p:spPr>
        <p:txBody>
          <a:bodyPr wrap="square" rtlCol="0">
            <a:spAutoFit/>
          </a:bodyPr>
          <a:lstStyle/>
          <a:p>
            <a:r>
              <a:rPr lang="en-GB" sz="1350" dirty="0">
                <a:solidFill>
                  <a:srgbClr val="FF0000"/>
                </a:solidFill>
                <a:latin typeface="JLR Emeric ExtraLight" panose="02000503040000020004" pitchFamily="2" charset="0"/>
              </a:rPr>
              <a:t>advantage function</a:t>
            </a:r>
          </a:p>
        </p:txBody>
      </p:sp>
      <p:sp>
        <p:nvSpPr>
          <p:cNvPr id="17" name="Left Brace 16">
            <a:extLst>
              <a:ext uri="{FF2B5EF4-FFF2-40B4-BE49-F238E27FC236}">
                <a16:creationId xmlns:a16="http://schemas.microsoft.com/office/drawing/2014/main" id="{FE08A0BC-44CE-B9C1-D661-3BC56C9FC784}"/>
              </a:ext>
            </a:extLst>
          </p:cNvPr>
          <p:cNvSpPr/>
          <p:nvPr/>
        </p:nvSpPr>
        <p:spPr>
          <a:xfrm rot="5400000">
            <a:off x="5038836" y="-137668"/>
            <a:ext cx="607628" cy="218937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50"/>
          </a:p>
        </p:txBody>
      </p:sp>
      <p:sp>
        <p:nvSpPr>
          <p:cNvPr id="19" name="TextBox 18">
            <a:extLst>
              <a:ext uri="{FF2B5EF4-FFF2-40B4-BE49-F238E27FC236}">
                <a16:creationId xmlns:a16="http://schemas.microsoft.com/office/drawing/2014/main" id="{D9B2CE5C-05B5-FD30-B822-E7851C198EC9}"/>
              </a:ext>
            </a:extLst>
          </p:cNvPr>
          <p:cNvSpPr txBox="1"/>
          <p:nvPr/>
        </p:nvSpPr>
        <p:spPr>
          <a:xfrm>
            <a:off x="4567123" y="240760"/>
            <a:ext cx="2484276" cy="461665"/>
          </a:xfrm>
          <a:prstGeom prst="rect">
            <a:avLst/>
          </a:prstGeom>
          <a:noFill/>
        </p:spPr>
        <p:txBody>
          <a:bodyPr wrap="square" rtlCol="0">
            <a:spAutoFit/>
          </a:bodyPr>
          <a:lstStyle/>
          <a:p>
            <a:r>
              <a:rPr lang="en-GB" sz="1200" dirty="0">
                <a:latin typeface="JLR Emeric ExtraLight" panose="02000503040000020004" pitchFamily="2" charset="0"/>
              </a:rPr>
              <a:t>Ensures that change in parameters is not too large</a:t>
            </a:r>
          </a:p>
        </p:txBody>
      </p:sp>
    </p:spTree>
    <p:extLst>
      <p:ext uri="{BB962C8B-B14F-4D97-AF65-F5344CB8AC3E}">
        <p14:creationId xmlns:p14="http://schemas.microsoft.com/office/powerpoint/2010/main" val="3892296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2</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1438835" y="1489750"/>
            <a:ext cx="7223399" cy="1802517"/>
          </a:xfrm>
        </p:spPr>
        <p:txBody>
          <a:bodyPr lIns="0" tIns="45720" rIns="91440" bIns="45720" anchor="t"/>
          <a:lstStyle/>
          <a:p>
            <a:r>
              <a:rPr lang="en-GB" sz="3200" dirty="0">
                <a:latin typeface="JLR Emeric ExtraLight"/>
              </a:rPr>
              <a:t>Recurrent Neural Network: Limitations</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RNNs (or, LSTMS) as Language Models</a:t>
            </a:r>
          </a:p>
          <a:p>
            <a:pPr marL="817200" lvl="1" indent="-457200">
              <a:buFont typeface="Wingdings" panose="05000000000000000000" pitchFamily="2" charset="2"/>
              <a:buChar char="q"/>
            </a:pPr>
            <a:r>
              <a:rPr lang="en-GB" sz="1600" dirty="0">
                <a:latin typeface="JLR Emeric ExtraLight"/>
              </a:rPr>
              <a:t>Problems in RNNs – Long term dependencies | vanishing and exploding gradients, slow training, reasons </a:t>
            </a:r>
          </a:p>
          <a:p>
            <a:pPr marL="817200" lvl="1" indent="-457200">
              <a:buFont typeface="Wingdings" panose="05000000000000000000" pitchFamily="2" charset="2"/>
              <a:buChar char="q"/>
            </a:pPr>
            <a:r>
              <a:rPr lang="en-GB" sz="1600" dirty="0">
                <a:latin typeface="JLR Emeric ExtraLight"/>
              </a:rPr>
              <a:t>How to overcome the problems in RNNs?</a:t>
            </a:r>
          </a:p>
          <a:p>
            <a:pPr lvl="4" indent="0">
              <a:buNone/>
            </a:pPr>
            <a:endParaRPr lang="en-GB" sz="3000" dirty="0">
              <a:latin typeface="JLR Emeric ExtraLight"/>
            </a:endParaRPr>
          </a:p>
          <a:p>
            <a:endParaRPr lang="en-GB" sz="2800" dirty="0">
              <a:latin typeface="JLR Emeric ExtraLight"/>
            </a:endParaRPr>
          </a:p>
        </p:txBody>
      </p:sp>
    </p:spTree>
    <p:extLst>
      <p:ext uri="{BB962C8B-B14F-4D97-AF65-F5344CB8AC3E}">
        <p14:creationId xmlns:p14="http://schemas.microsoft.com/office/powerpoint/2010/main" val="523177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5A1E26-A4FF-76C1-049D-001EE46B4D9D}"/>
              </a:ext>
            </a:extLst>
          </p:cNvPr>
          <p:cNvSpPr>
            <a:spLocks noGrp="1"/>
          </p:cNvSpPr>
          <p:nvPr>
            <p:ph type="sldNum" sz="quarter" idx="12"/>
          </p:nvPr>
        </p:nvSpPr>
        <p:spPr/>
        <p:txBody>
          <a:bodyPr/>
          <a:lstStyle/>
          <a:p>
            <a:fld id="{C554A706-D19D-4C79-97F9-BC489483F7EF}" type="slidenum">
              <a:rPr lang="en-GB" smtClean="0"/>
              <a:pPr/>
              <a:t>3</a:t>
            </a:fld>
            <a:endParaRPr lang="en-GB"/>
          </a:p>
        </p:txBody>
      </p:sp>
      <p:sp>
        <p:nvSpPr>
          <p:cNvPr id="3" name="Text Placeholder 2">
            <a:extLst>
              <a:ext uri="{FF2B5EF4-FFF2-40B4-BE49-F238E27FC236}">
                <a16:creationId xmlns:a16="http://schemas.microsoft.com/office/drawing/2014/main" id="{F2D9E905-40C3-7BA8-23D7-5D08B9261798}"/>
              </a:ext>
            </a:extLst>
          </p:cNvPr>
          <p:cNvSpPr>
            <a:spLocks noGrp="1"/>
          </p:cNvSpPr>
          <p:nvPr>
            <p:ph type="body" sz="quarter" idx="16"/>
          </p:nvPr>
        </p:nvSpPr>
        <p:spPr>
          <a:xfrm>
            <a:off x="220183" y="193935"/>
            <a:ext cx="7827512" cy="184666"/>
          </a:xfrm>
        </p:spPr>
        <p:txBody>
          <a:bodyPr/>
          <a:lstStyle/>
          <a:p>
            <a:r>
              <a:rPr lang="en-GB" sz="2400" dirty="0"/>
              <a:t>Recurrent Neural Networks as Language Models</a:t>
            </a:r>
          </a:p>
          <a:p>
            <a:endParaRPr lang="en-GB" dirty="0"/>
          </a:p>
        </p:txBody>
      </p:sp>
      <p:sp>
        <p:nvSpPr>
          <p:cNvPr id="6" name="TextBox 5">
            <a:extLst>
              <a:ext uri="{FF2B5EF4-FFF2-40B4-BE49-F238E27FC236}">
                <a16:creationId xmlns:a16="http://schemas.microsoft.com/office/drawing/2014/main" id="{6B349983-884B-F4F1-0CB4-64B1ED4F1F5E}"/>
              </a:ext>
            </a:extLst>
          </p:cNvPr>
          <p:cNvSpPr txBox="1"/>
          <p:nvPr/>
        </p:nvSpPr>
        <p:spPr>
          <a:xfrm>
            <a:off x="100978" y="635712"/>
            <a:ext cx="4051345" cy="360098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Language – sequential processing of data</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Recurrent neural network</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Notion of “memory”</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endParaRPr lang="en-GB" dirty="0"/>
          </a:p>
          <a:p>
            <a:pPr marL="285750" indent="-285750">
              <a:buFont typeface="Arial" panose="020B0604020202020204" pitchFamily="34" charset="0"/>
              <a:buChar char="•"/>
            </a:pPr>
            <a:r>
              <a:rPr lang="en-GB" dirty="0"/>
              <a:t>Mathematical modelling</a:t>
            </a:r>
          </a:p>
          <a:p>
            <a:pPr marR="0" algn="l" defTabSz="914400" rtl="0" eaLnBrk="1" fontAlgn="auto" latinLnBrk="0" hangingPunct="1">
              <a:lnSpc>
                <a:spcPct val="100000"/>
              </a:lnSpc>
              <a:spcBef>
                <a:spcPts val="0"/>
              </a:spcBef>
              <a:spcAft>
                <a:spcPts val="0"/>
              </a:spcAft>
              <a:buClrTx/>
              <a:buSzTx/>
              <a:tabLst/>
            </a:pPr>
            <a:endParaRPr lang="en-GB" dirty="0"/>
          </a:p>
          <a:p>
            <a:pPr marR="0" algn="l" defTabSz="914400" rtl="0" eaLnBrk="1" fontAlgn="auto" latinLnBrk="0" hangingPunct="1">
              <a:lnSpc>
                <a:spcPct val="100000"/>
              </a:lnSpc>
              <a:spcBef>
                <a:spcPts val="0"/>
              </a:spcBef>
              <a:spcAft>
                <a:spcPts val="0"/>
              </a:spcAft>
              <a:buClrTx/>
              <a:buSzTx/>
              <a:tabLst/>
            </a:pPr>
            <a:r>
              <a:rPr lang="en-GB" dirty="0">
                <a:solidFill>
                  <a:srgbClr val="FF0000"/>
                </a:solidFill>
              </a:rPr>
              <a:t>       </a:t>
            </a: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latin typeface="JLR Emeric ExtraLight" panose="02000503040000020004" pitchFamily="2" charset="0"/>
            </a:endParaRPr>
          </a:p>
        </p:txBody>
      </p:sp>
      <p:pic>
        <p:nvPicPr>
          <p:cNvPr id="10" name="Picture 9">
            <a:extLst>
              <a:ext uri="{FF2B5EF4-FFF2-40B4-BE49-F238E27FC236}">
                <a16:creationId xmlns:a16="http://schemas.microsoft.com/office/drawing/2014/main" id="{FF9BC702-A76F-5768-6BF0-2EC77FBDBC29}"/>
              </a:ext>
            </a:extLst>
          </p:cNvPr>
          <p:cNvPicPr>
            <a:picLocks noChangeAspect="1"/>
          </p:cNvPicPr>
          <p:nvPr/>
        </p:nvPicPr>
        <p:blipFill>
          <a:blip r:embed="rId3"/>
          <a:stretch>
            <a:fillRect/>
          </a:stretch>
        </p:blipFill>
        <p:spPr>
          <a:xfrm>
            <a:off x="6620351" y="742712"/>
            <a:ext cx="2523649" cy="1213009"/>
          </a:xfrm>
          <a:prstGeom prst="rect">
            <a:avLst/>
          </a:prstGeom>
          <a:ln>
            <a:solidFill>
              <a:schemeClr val="tx1"/>
            </a:solidFill>
          </a:ln>
        </p:spPr>
      </p:pic>
      <p:pic>
        <p:nvPicPr>
          <p:cNvPr id="21" name="Picture 20">
            <a:extLst>
              <a:ext uri="{FF2B5EF4-FFF2-40B4-BE49-F238E27FC236}">
                <a16:creationId xmlns:a16="http://schemas.microsoft.com/office/drawing/2014/main" id="{CFD28864-0BF1-4FE2-93B9-771C7D2BE0D6}"/>
              </a:ext>
            </a:extLst>
          </p:cNvPr>
          <p:cNvPicPr>
            <a:picLocks noChangeAspect="1"/>
          </p:cNvPicPr>
          <p:nvPr/>
        </p:nvPicPr>
        <p:blipFill>
          <a:blip r:embed="rId4"/>
          <a:stretch>
            <a:fillRect/>
          </a:stretch>
        </p:blipFill>
        <p:spPr>
          <a:xfrm>
            <a:off x="435042" y="3696771"/>
            <a:ext cx="2234565" cy="362903"/>
          </a:xfrm>
          <a:prstGeom prst="rect">
            <a:avLst/>
          </a:prstGeom>
        </p:spPr>
      </p:pic>
      <p:pic>
        <p:nvPicPr>
          <p:cNvPr id="23" name="Picture 22">
            <a:extLst>
              <a:ext uri="{FF2B5EF4-FFF2-40B4-BE49-F238E27FC236}">
                <a16:creationId xmlns:a16="http://schemas.microsoft.com/office/drawing/2014/main" id="{85C3C62C-BCD4-8F90-D96D-6414336B9415}"/>
              </a:ext>
            </a:extLst>
          </p:cNvPr>
          <p:cNvPicPr>
            <a:picLocks noChangeAspect="1"/>
          </p:cNvPicPr>
          <p:nvPr/>
        </p:nvPicPr>
        <p:blipFill>
          <a:blip r:embed="rId5"/>
          <a:stretch>
            <a:fillRect/>
          </a:stretch>
        </p:blipFill>
        <p:spPr>
          <a:xfrm>
            <a:off x="599474" y="4055956"/>
            <a:ext cx="1470660" cy="466725"/>
          </a:xfrm>
          <a:prstGeom prst="rect">
            <a:avLst/>
          </a:prstGeom>
        </p:spPr>
      </p:pic>
      <p:pic>
        <p:nvPicPr>
          <p:cNvPr id="28" name="Picture 27">
            <a:extLst>
              <a:ext uri="{FF2B5EF4-FFF2-40B4-BE49-F238E27FC236}">
                <a16:creationId xmlns:a16="http://schemas.microsoft.com/office/drawing/2014/main" id="{9DEBD311-AC13-06D1-B15F-6B719860C262}"/>
              </a:ext>
            </a:extLst>
          </p:cNvPr>
          <p:cNvPicPr>
            <a:picLocks noChangeAspect="1"/>
          </p:cNvPicPr>
          <p:nvPr/>
        </p:nvPicPr>
        <p:blipFill>
          <a:blip r:embed="rId6"/>
          <a:stretch>
            <a:fillRect/>
          </a:stretch>
        </p:blipFill>
        <p:spPr>
          <a:xfrm>
            <a:off x="6620350" y="2130736"/>
            <a:ext cx="2523647" cy="1238250"/>
          </a:xfrm>
          <a:prstGeom prst="rect">
            <a:avLst/>
          </a:prstGeom>
          <a:ln>
            <a:solidFill>
              <a:schemeClr val="tx1"/>
            </a:solidFill>
          </a:ln>
        </p:spPr>
      </p:pic>
      <p:pic>
        <p:nvPicPr>
          <p:cNvPr id="30" name="Picture 29">
            <a:extLst>
              <a:ext uri="{FF2B5EF4-FFF2-40B4-BE49-F238E27FC236}">
                <a16:creationId xmlns:a16="http://schemas.microsoft.com/office/drawing/2014/main" id="{D8D70D2A-20DB-D765-89C7-4EADAF24D01A}"/>
              </a:ext>
            </a:extLst>
          </p:cNvPr>
          <p:cNvPicPr>
            <a:picLocks noChangeAspect="1"/>
          </p:cNvPicPr>
          <p:nvPr/>
        </p:nvPicPr>
        <p:blipFill>
          <a:blip r:embed="rId7"/>
          <a:stretch>
            <a:fillRect/>
          </a:stretch>
        </p:blipFill>
        <p:spPr>
          <a:xfrm>
            <a:off x="6620352" y="3532843"/>
            <a:ext cx="2523648" cy="1116806"/>
          </a:xfrm>
          <a:prstGeom prst="rect">
            <a:avLst/>
          </a:prstGeom>
          <a:ln>
            <a:solidFill>
              <a:schemeClr val="tx1"/>
            </a:solidFill>
          </a:ln>
        </p:spPr>
      </p:pic>
      <p:sp>
        <p:nvSpPr>
          <p:cNvPr id="38" name="TextBox 37">
            <a:extLst>
              <a:ext uri="{FF2B5EF4-FFF2-40B4-BE49-F238E27FC236}">
                <a16:creationId xmlns:a16="http://schemas.microsoft.com/office/drawing/2014/main" id="{D07D2249-2F78-2607-89D7-65289E217679}"/>
              </a:ext>
            </a:extLst>
          </p:cNvPr>
          <p:cNvSpPr txBox="1"/>
          <p:nvPr/>
        </p:nvSpPr>
        <p:spPr>
          <a:xfrm>
            <a:off x="2530487" y="4009687"/>
            <a:ext cx="1403319"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solidFill>
                  <a:srgbClr val="FF0000"/>
                </a:solidFill>
              </a:rPr>
              <a:t>MEMORY!</a:t>
            </a:r>
          </a:p>
        </p:txBody>
      </p:sp>
      <p:sp>
        <p:nvSpPr>
          <p:cNvPr id="4" name="Rectangle: Rounded Corners 3">
            <a:extLst>
              <a:ext uri="{FF2B5EF4-FFF2-40B4-BE49-F238E27FC236}">
                <a16:creationId xmlns:a16="http://schemas.microsoft.com/office/drawing/2014/main" id="{613E8301-F274-1360-CEF1-F951BEACF699}"/>
              </a:ext>
            </a:extLst>
          </p:cNvPr>
          <p:cNvSpPr/>
          <p:nvPr/>
        </p:nvSpPr>
        <p:spPr>
          <a:xfrm>
            <a:off x="0" y="3630837"/>
            <a:ext cx="3990332" cy="862972"/>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pic>
        <p:nvPicPr>
          <p:cNvPr id="7" name="Picture 6">
            <a:extLst>
              <a:ext uri="{FF2B5EF4-FFF2-40B4-BE49-F238E27FC236}">
                <a16:creationId xmlns:a16="http://schemas.microsoft.com/office/drawing/2014/main" id="{A3C35B68-FEFE-B911-A161-6CC186C7E65A}"/>
              </a:ext>
            </a:extLst>
          </p:cNvPr>
          <p:cNvPicPr>
            <a:picLocks noChangeAspect="1"/>
          </p:cNvPicPr>
          <p:nvPr/>
        </p:nvPicPr>
        <p:blipFill>
          <a:blip r:embed="rId8"/>
          <a:stretch>
            <a:fillRect/>
          </a:stretch>
        </p:blipFill>
        <p:spPr>
          <a:xfrm>
            <a:off x="5277401" y="2154739"/>
            <a:ext cx="949262" cy="1190244"/>
          </a:xfrm>
          <a:prstGeom prst="rect">
            <a:avLst/>
          </a:prstGeom>
          <a:ln w="28575">
            <a:solidFill>
              <a:schemeClr val="tx1"/>
            </a:solidFill>
          </a:ln>
        </p:spPr>
      </p:pic>
    </p:spTree>
    <p:extLst>
      <p:ext uri="{BB962C8B-B14F-4D97-AF65-F5344CB8AC3E}">
        <p14:creationId xmlns:p14="http://schemas.microsoft.com/office/powerpoint/2010/main" val="3222310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775A0B-3839-5A96-298D-CC756258DB5D}"/>
              </a:ext>
            </a:extLst>
          </p:cNvPr>
          <p:cNvSpPr>
            <a:spLocks noGrp="1"/>
          </p:cNvSpPr>
          <p:nvPr>
            <p:ph type="sldNum" sz="quarter" idx="12"/>
          </p:nvPr>
        </p:nvSpPr>
        <p:spPr/>
        <p:txBody>
          <a:bodyPr/>
          <a:lstStyle/>
          <a:p>
            <a:fld id="{C554A706-D19D-4C79-97F9-BC489483F7EF}" type="slidenum">
              <a:rPr lang="en-GB" smtClean="0"/>
              <a:pPr/>
              <a:t>4</a:t>
            </a:fld>
            <a:endParaRPr lang="en-GB"/>
          </a:p>
        </p:txBody>
      </p:sp>
      <p:sp>
        <p:nvSpPr>
          <p:cNvPr id="3" name="Text Placeholder 2">
            <a:extLst>
              <a:ext uri="{FF2B5EF4-FFF2-40B4-BE49-F238E27FC236}">
                <a16:creationId xmlns:a16="http://schemas.microsoft.com/office/drawing/2014/main" id="{F6E5F1D5-68E4-F7ED-9C5B-8CCAE5BA94D3}"/>
              </a:ext>
            </a:extLst>
          </p:cNvPr>
          <p:cNvSpPr>
            <a:spLocks noGrp="1"/>
          </p:cNvSpPr>
          <p:nvPr>
            <p:ph type="body" sz="quarter" idx="16"/>
          </p:nvPr>
        </p:nvSpPr>
        <p:spPr>
          <a:xfrm>
            <a:off x="220183" y="153867"/>
            <a:ext cx="7827512" cy="449448"/>
          </a:xfrm>
        </p:spPr>
        <p:txBody>
          <a:bodyPr/>
          <a:lstStyle/>
          <a:p>
            <a:r>
              <a:rPr lang="en-GB" sz="2400" dirty="0"/>
              <a:t>Problems in Recurrent Neural Networks (RNNs)</a:t>
            </a:r>
          </a:p>
        </p:txBody>
      </p:sp>
      <p:sp>
        <p:nvSpPr>
          <p:cNvPr id="4" name="TextBox 3">
            <a:extLst>
              <a:ext uri="{FF2B5EF4-FFF2-40B4-BE49-F238E27FC236}">
                <a16:creationId xmlns:a16="http://schemas.microsoft.com/office/drawing/2014/main" id="{0255BEEE-E33C-FF7B-F434-4194AB097F6D}"/>
              </a:ext>
            </a:extLst>
          </p:cNvPr>
          <p:cNvSpPr txBox="1"/>
          <p:nvPr/>
        </p:nvSpPr>
        <p:spPr>
          <a:xfrm>
            <a:off x="120536" y="734090"/>
            <a:ext cx="4760536" cy="2462213"/>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Sequential processing of data</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Slow to train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2000" dirty="0"/>
              <a:t>Cannot make use of computational power (parallel processing, GPUs)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3F84A592-FC19-AFFB-55BD-50A60FF5AB64}"/>
              </a:ext>
            </a:extLst>
          </p:cNvPr>
          <p:cNvPicPr>
            <a:picLocks noChangeAspect="1"/>
          </p:cNvPicPr>
          <p:nvPr/>
        </p:nvPicPr>
        <p:blipFill>
          <a:blip r:embed="rId3"/>
          <a:stretch>
            <a:fillRect/>
          </a:stretch>
        </p:blipFill>
        <p:spPr>
          <a:xfrm>
            <a:off x="6220733" y="734090"/>
            <a:ext cx="2802731" cy="1807369"/>
          </a:xfrm>
          <a:prstGeom prst="rect">
            <a:avLst/>
          </a:prstGeom>
        </p:spPr>
      </p:pic>
      <p:pic>
        <p:nvPicPr>
          <p:cNvPr id="12" name="Picture 11">
            <a:extLst>
              <a:ext uri="{FF2B5EF4-FFF2-40B4-BE49-F238E27FC236}">
                <a16:creationId xmlns:a16="http://schemas.microsoft.com/office/drawing/2014/main" id="{EF600081-DF66-2A80-592E-0C0AD24312A7}"/>
              </a:ext>
            </a:extLst>
          </p:cNvPr>
          <p:cNvPicPr>
            <a:picLocks noChangeAspect="1"/>
          </p:cNvPicPr>
          <p:nvPr/>
        </p:nvPicPr>
        <p:blipFill>
          <a:blip r:embed="rId4"/>
          <a:stretch>
            <a:fillRect/>
          </a:stretch>
        </p:blipFill>
        <p:spPr>
          <a:xfrm>
            <a:off x="5121305" y="3008776"/>
            <a:ext cx="4143851" cy="1753553"/>
          </a:xfrm>
          <a:prstGeom prst="rect">
            <a:avLst/>
          </a:prstGeom>
        </p:spPr>
      </p:pic>
      <p:pic>
        <p:nvPicPr>
          <p:cNvPr id="11" name="Picture 10">
            <a:extLst>
              <a:ext uri="{FF2B5EF4-FFF2-40B4-BE49-F238E27FC236}">
                <a16:creationId xmlns:a16="http://schemas.microsoft.com/office/drawing/2014/main" id="{D22F6425-EF97-3511-7496-D33936EAF154}"/>
              </a:ext>
            </a:extLst>
          </p:cNvPr>
          <p:cNvPicPr>
            <a:picLocks noChangeAspect="1"/>
          </p:cNvPicPr>
          <p:nvPr/>
        </p:nvPicPr>
        <p:blipFill>
          <a:blip r:embed="rId5"/>
          <a:stretch>
            <a:fillRect/>
          </a:stretch>
        </p:blipFill>
        <p:spPr>
          <a:xfrm>
            <a:off x="389186" y="3327078"/>
            <a:ext cx="2234565" cy="362903"/>
          </a:xfrm>
          <a:prstGeom prst="rect">
            <a:avLst/>
          </a:prstGeom>
        </p:spPr>
      </p:pic>
      <p:pic>
        <p:nvPicPr>
          <p:cNvPr id="13" name="Picture 12">
            <a:extLst>
              <a:ext uri="{FF2B5EF4-FFF2-40B4-BE49-F238E27FC236}">
                <a16:creationId xmlns:a16="http://schemas.microsoft.com/office/drawing/2014/main" id="{0173550E-D5D4-D42B-6D5A-0EBC6D99162E}"/>
              </a:ext>
            </a:extLst>
          </p:cNvPr>
          <p:cNvPicPr>
            <a:picLocks noChangeAspect="1"/>
          </p:cNvPicPr>
          <p:nvPr/>
        </p:nvPicPr>
        <p:blipFill>
          <a:blip r:embed="rId6"/>
          <a:stretch>
            <a:fillRect/>
          </a:stretch>
        </p:blipFill>
        <p:spPr>
          <a:xfrm>
            <a:off x="639644" y="3959255"/>
            <a:ext cx="1470660" cy="466725"/>
          </a:xfrm>
          <a:prstGeom prst="rect">
            <a:avLst/>
          </a:prstGeom>
        </p:spPr>
      </p:pic>
      <p:sp>
        <p:nvSpPr>
          <p:cNvPr id="14" name="TextBox 13">
            <a:extLst>
              <a:ext uri="{FF2B5EF4-FFF2-40B4-BE49-F238E27FC236}">
                <a16:creationId xmlns:a16="http://schemas.microsoft.com/office/drawing/2014/main" id="{70339FC6-7E24-D15B-4405-AA08D7130572}"/>
              </a:ext>
            </a:extLst>
          </p:cNvPr>
          <p:cNvSpPr txBox="1"/>
          <p:nvPr/>
        </p:nvSpPr>
        <p:spPr>
          <a:xfrm>
            <a:off x="2469209" y="3871432"/>
            <a:ext cx="1403319"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solidFill>
                  <a:srgbClr val="FF0000"/>
                </a:solidFill>
              </a:rPr>
              <a:t>MEMORY!</a:t>
            </a:r>
          </a:p>
        </p:txBody>
      </p:sp>
      <p:sp>
        <p:nvSpPr>
          <p:cNvPr id="15" name="Arrow: Curved Left 14">
            <a:extLst>
              <a:ext uri="{FF2B5EF4-FFF2-40B4-BE49-F238E27FC236}">
                <a16:creationId xmlns:a16="http://schemas.microsoft.com/office/drawing/2014/main" id="{2D6DAAD2-38A3-4BDB-079A-6E887AD9FA16}"/>
              </a:ext>
            </a:extLst>
          </p:cNvPr>
          <p:cNvSpPr/>
          <p:nvPr/>
        </p:nvSpPr>
        <p:spPr>
          <a:xfrm>
            <a:off x="2743199" y="3377754"/>
            <a:ext cx="478971" cy="276998"/>
          </a:xfrm>
          <a:prstGeom prst="curvedLeft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
        <p:nvSpPr>
          <p:cNvPr id="16" name="Rectangle: Rounded Corners 15">
            <a:extLst>
              <a:ext uri="{FF2B5EF4-FFF2-40B4-BE49-F238E27FC236}">
                <a16:creationId xmlns:a16="http://schemas.microsoft.com/office/drawing/2014/main" id="{9722879B-CE47-4015-B34F-E2D57FBDDDE5}"/>
              </a:ext>
            </a:extLst>
          </p:cNvPr>
          <p:cNvSpPr/>
          <p:nvPr/>
        </p:nvSpPr>
        <p:spPr>
          <a:xfrm>
            <a:off x="220183" y="3008776"/>
            <a:ext cx="3495474" cy="160676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Tree>
    <p:extLst>
      <p:ext uri="{BB962C8B-B14F-4D97-AF65-F5344CB8AC3E}">
        <p14:creationId xmlns:p14="http://schemas.microsoft.com/office/powerpoint/2010/main" val="13405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3A906B-1A00-F362-CCB6-F4D5C6BABA0F}"/>
              </a:ext>
            </a:extLst>
          </p:cNvPr>
          <p:cNvSpPr>
            <a:spLocks noGrp="1"/>
          </p:cNvSpPr>
          <p:nvPr>
            <p:ph type="sldNum" sz="quarter" idx="12"/>
          </p:nvPr>
        </p:nvSpPr>
        <p:spPr/>
        <p:txBody>
          <a:bodyPr/>
          <a:lstStyle/>
          <a:p>
            <a:fld id="{C554A706-D19D-4C79-97F9-BC489483F7EF}" type="slidenum">
              <a:rPr lang="en-GB" smtClean="0"/>
              <a:pPr/>
              <a:t>5</a:t>
            </a:fld>
            <a:endParaRPr lang="en-GB"/>
          </a:p>
        </p:txBody>
      </p:sp>
      <p:sp>
        <p:nvSpPr>
          <p:cNvPr id="4" name="Text Placeholder 2">
            <a:extLst>
              <a:ext uri="{FF2B5EF4-FFF2-40B4-BE49-F238E27FC236}">
                <a16:creationId xmlns:a16="http://schemas.microsoft.com/office/drawing/2014/main" id="{9038EF74-92A1-B966-C0F5-C8932F937E6B}"/>
              </a:ext>
            </a:extLst>
          </p:cNvPr>
          <p:cNvSpPr>
            <a:spLocks noGrp="1"/>
          </p:cNvSpPr>
          <p:nvPr>
            <p:ph type="body" sz="quarter" idx="16"/>
          </p:nvPr>
        </p:nvSpPr>
        <p:spPr>
          <a:xfrm>
            <a:off x="48671" y="125707"/>
            <a:ext cx="8180929" cy="600157"/>
          </a:xfrm>
        </p:spPr>
        <p:txBody>
          <a:bodyPr/>
          <a:lstStyle/>
          <a:p>
            <a:r>
              <a:rPr lang="en-GB" sz="2400" dirty="0"/>
              <a:t>Problems in Recurrent Neural Networks (RNNs) - Continued</a:t>
            </a:r>
          </a:p>
        </p:txBody>
      </p:sp>
      <p:sp>
        <p:nvSpPr>
          <p:cNvPr id="5" name="TextBox 4">
            <a:extLst>
              <a:ext uri="{FF2B5EF4-FFF2-40B4-BE49-F238E27FC236}">
                <a16:creationId xmlns:a16="http://schemas.microsoft.com/office/drawing/2014/main" id="{01859D4F-381E-3D06-236C-3D1A74BBD938}"/>
              </a:ext>
            </a:extLst>
          </p:cNvPr>
          <p:cNvSpPr txBox="1"/>
          <p:nvPr/>
        </p:nvSpPr>
        <p:spPr>
          <a:xfrm>
            <a:off x="122549" y="757388"/>
            <a:ext cx="4760536" cy="123110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Training RNNs</a:t>
            </a:r>
          </a:p>
          <a:p>
            <a:pPr marR="0" algn="l" defTabSz="914400" rtl="0" eaLnBrk="1" fontAlgn="auto" latinLnBrk="0" hangingPunct="1">
              <a:lnSpc>
                <a:spcPct val="100000"/>
              </a:lnSpc>
              <a:spcBef>
                <a:spcPts val="0"/>
              </a:spcBef>
              <a:spcAft>
                <a:spcPts val="0"/>
              </a:spcAft>
              <a:buClrTx/>
              <a:buSzTx/>
              <a:tabLst/>
            </a:pPr>
            <a:endParaRPr lang="en-GB" sz="2000"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sz="2000" dirty="0"/>
          </a:p>
          <a:p>
            <a:pPr lvl="1"/>
            <a:endParaRPr lang="en-GB" sz="2000" dirty="0"/>
          </a:p>
        </p:txBody>
      </p:sp>
      <p:pic>
        <p:nvPicPr>
          <p:cNvPr id="8" name="Picture 7">
            <a:extLst>
              <a:ext uri="{FF2B5EF4-FFF2-40B4-BE49-F238E27FC236}">
                <a16:creationId xmlns:a16="http://schemas.microsoft.com/office/drawing/2014/main" id="{F8065274-E2B0-A0C8-F480-A692E3A24EF9}"/>
              </a:ext>
            </a:extLst>
          </p:cNvPr>
          <p:cNvPicPr>
            <a:picLocks noChangeAspect="1"/>
          </p:cNvPicPr>
          <p:nvPr/>
        </p:nvPicPr>
        <p:blipFill>
          <a:blip r:embed="rId3"/>
          <a:stretch>
            <a:fillRect/>
          </a:stretch>
        </p:blipFill>
        <p:spPr>
          <a:xfrm>
            <a:off x="5511486" y="770280"/>
            <a:ext cx="3509963" cy="1626884"/>
          </a:xfrm>
          <a:prstGeom prst="rect">
            <a:avLst/>
          </a:prstGeom>
        </p:spPr>
      </p:pic>
      <p:sp>
        <p:nvSpPr>
          <p:cNvPr id="10" name="TextBox 9">
            <a:extLst>
              <a:ext uri="{FF2B5EF4-FFF2-40B4-BE49-F238E27FC236}">
                <a16:creationId xmlns:a16="http://schemas.microsoft.com/office/drawing/2014/main" id="{87A5E82A-292D-1237-EF16-EF55E98E0CA3}"/>
              </a:ext>
            </a:extLst>
          </p:cNvPr>
          <p:cNvSpPr txBox="1"/>
          <p:nvPr/>
        </p:nvSpPr>
        <p:spPr>
          <a:xfrm>
            <a:off x="48671" y="1123807"/>
            <a:ext cx="4977353" cy="3693319"/>
          </a:xfrm>
          <a:prstGeom prst="rect">
            <a:avLst/>
          </a:prstGeom>
          <a:noFill/>
        </p:spPr>
        <p:txBody>
          <a:bodyPr wrap="square">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Backpropagation with time</a:t>
            </a:r>
          </a:p>
          <a:p>
            <a:pPr marR="0" algn="l" defTabSz="914400" rtl="0" eaLnBrk="1" fontAlgn="auto" latinLnBrk="0" hangingPunct="1">
              <a:lnSpc>
                <a:spcPct val="100000"/>
              </a:lnSpc>
              <a:spcBef>
                <a:spcPts val="0"/>
              </a:spcBef>
              <a:spcAft>
                <a:spcPts val="0"/>
              </a:spcAft>
              <a:buClrTx/>
              <a:buSzTx/>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Computing the gradient with respect to h0 will involve many factors of </a:t>
            </a:r>
            <a:r>
              <a:rPr lang="en-GB" sz="1800" dirty="0" err="1"/>
              <a:t>W</a:t>
            </a:r>
            <a:r>
              <a:rPr lang="en-GB" sz="1800" baseline="-25000" dirty="0" err="1"/>
              <a:t>hh</a:t>
            </a:r>
            <a:r>
              <a:rPr lang="en-GB" sz="1800" dirty="0"/>
              <a:t> and repeated gradient computation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&gt;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Gradients &lt; 1</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sz="1800" dirty="0"/>
              <a:t>Many Values </a:t>
            </a:r>
          </a:p>
        </p:txBody>
      </p:sp>
      <p:pic>
        <p:nvPicPr>
          <p:cNvPr id="12" name="Picture 11">
            <a:extLst>
              <a:ext uri="{FF2B5EF4-FFF2-40B4-BE49-F238E27FC236}">
                <a16:creationId xmlns:a16="http://schemas.microsoft.com/office/drawing/2014/main" id="{2B377EF4-7AFC-92D6-B0BB-11ACD049C65A}"/>
              </a:ext>
            </a:extLst>
          </p:cNvPr>
          <p:cNvPicPr>
            <a:picLocks noChangeAspect="1"/>
          </p:cNvPicPr>
          <p:nvPr/>
        </p:nvPicPr>
        <p:blipFill>
          <a:blip r:embed="rId4"/>
          <a:stretch>
            <a:fillRect/>
          </a:stretch>
        </p:blipFill>
        <p:spPr>
          <a:xfrm>
            <a:off x="4624387" y="3689245"/>
            <a:ext cx="4519613" cy="1095851"/>
          </a:xfrm>
          <a:prstGeom prst="rect">
            <a:avLst/>
          </a:prstGeom>
        </p:spPr>
      </p:pic>
      <p:pic>
        <p:nvPicPr>
          <p:cNvPr id="13" name="Picture 12">
            <a:extLst>
              <a:ext uri="{FF2B5EF4-FFF2-40B4-BE49-F238E27FC236}">
                <a16:creationId xmlns:a16="http://schemas.microsoft.com/office/drawing/2014/main" id="{656A2BBF-0017-B7D0-4B8D-E604A8A4D43B}"/>
              </a:ext>
            </a:extLst>
          </p:cNvPr>
          <p:cNvPicPr>
            <a:picLocks noChangeAspect="1"/>
          </p:cNvPicPr>
          <p:nvPr/>
        </p:nvPicPr>
        <p:blipFill>
          <a:blip r:embed="rId5"/>
          <a:stretch>
            <a:fillRect/>
          </a:stretch>
        </p:blipFill>
        <p:spPr>
          <a:xfrm>
            <a:off x="5804855" y="2397164"/>
            <a:ext cx="2923223" cy="1236345"/>
          </a:xfrm>
          <a:prstGeom prst="rect">
            <a:avLst/>
          </a:prstGeom>
        </p:spPr>
      </p:pic>
      <p:sp>
        <p:nvSpPr>
          <p:cNvPr id="14" name="Right Brace 13">
            <a:extLst>
              <a:ext uri="{FF2B5EF4-FFF2-40B4-BE49-F238E27FC236}">
                <a16:creationId xmlns:a16="http://schemas.microsoft.com/office/drawing/2014/main" id="{E9D1E761-B4E0-1836-4F6A-794F055C5FC9}"/>
              </a:ext>
            </a:extLst>
          </p:cNvPr>
          <p:cNvSpPr/>
          <p:nvPr/>
        </p:nvSpPr>
        <p:spPr>
          <a:xfrm>
            <a:off x="1973795" y="2721374"/>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B81D9B91-98FE-CF6D-B887-DDE254B9616F}"/>
              </a:ext>
            </a:extLst>
          </p:cNvPr>
          <p:cNvSpPr txBox="1"/>
          <p:nvPr/>
        </p:nvSpPr>
        <p:spPr>
          <a:xfrm>
            <a:off x="2537347" y="2695542"/>
            <a:ext cx="1680148"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exploding gradients </a:t>
            </a:r>
            <a:endParaRPr lang="en-GB" b="1" dirty="0">
              <a:solidFill>
                <a:srgbClr val="FF0000"/>
              </a:solidFill>
            </a:endParaRPr>
          </a:p>
        </p:txBody>
      </p:sp>
      <p:sp>
        <p:nvSpPr>
          <p:cNvPr id="16" name="Right Brace 15">
            <a:extLst>
              <a:ext uri="{FF2B5EF4-FFF2-40B4-BE49-F238E27FC236}">
                <a16:creationId xmlns:a16="http://schemas.microsoft.com/office/drawing/2014/main" id="{6980A9A3-9D68-4889-1EDF-8E6FE16AF043}"/>
              </a:ext>
            </a:extLst>
          </p:cNvPr>
          <p:cNvSpPr/>
          <p:nvPr/>
        </p:nvSpPr>
        <p:spPr>
          <a:xfrm>
            <a:off x="1885630" y="3803538"/>
            <a:ext cx="480767" cy="867266"/>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304708A1-7F7D-38EF-29F0-85201D927716}"/>
              </a:ext>
            </a:extLst>
          </p:cNvPr>
          <p:cNvSpPr txBox="1"/>
          <p:nvPr/>
        </p:nvSpPr>
        <p:spPr>
          <a:xfrm>
            <a:off x="2537348" y="3847435"/>
            <a:ext cx="1489435"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vanishing gradients</a:t>
            </a:r>
          </a:p>
        </p:txBody>
      </p:sp>
    </p:spTree>
    <p:extLst>
      <p:ext uri="{BB962C8B-B14F-4D97-AF65-F5344CB8AC3E}">
        <p14:creationId xmlns:p14="http://schemas.microsoft.com/office/powerpoint/2010/main" val="4146025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06198F-AE63-3E41-2D8F-960BA8A795B2}"/>
              </a:ext>
            </a:extLst>
          </p:cNvPr>
          <p:cNvSpPr>
            <a:spLocks noGrp="1"/>
          </p:cNvSpPr>
          <p:nvPr>
            <p:ph type="sldNum" sz="quarter" idx="12"/>
          </p:nvPr>
        </p:nvSpPr>
        <p:spPr/>
        <p:txBody>
          <a:bodyPr/>
          <a:lstStyle/>
          <a:p>
            <a:fld id="{C554A706-D19D-4C79-97F9-BC489483F7EF}" type="slidenum">
              <a:rPr lang="en-GB" smtClean="0"/>
              <a:pPr/>
              <a:t>6</a:t>
            </a:fld>
            <a:endParaRPr lang="en-GB"/>
          </a:p>
        </p:txBody>
      </p:sp>
      <p:sp>
        <p:nvSpPr>
          <p:cNvPr id="3" name="Text Placeholder 2">
            <a:extLst>
              <a:ext uri="{FF2B5EF4-FFF2-40B4-BE49-F238E27FC236}">
                <a16:creationId xmlns:a16="http://schemas.microsoft.com/office/drawing/2014/main" id="{E5EA8A06-72A3-1BD7-24B9-2854857FBC7D}"/>
              </a:ext>
            </a:extLst>
          </p:cNvPr>
          <p:cNvSpPr>
            <a:spLocks noGrp="1"/>
          </p:cNvSpPr>
          <p:nvPr>
            <p:ph type="body" sz="quarter" idx="16"/>
          </p:nvPr>
        </p:nvSpPr>
        <p:spPr/>
        <p:txBody>
          <a:bodyPr/>
          <a:lstStyle/>
          <a:p>
            <a:r>
              <a:rPr lang="en-GB" sz="2400" dirty="0"/>
              <a:t>How to overcome the problems in RNNs?</a:t>
            </a:r>
          </a:p>
        </p:txBody>
      </p:sp>
      <p:pic>
        <p:nvPicPr>
          <p:cNvPr id="4" name="Picture 3">
            <a:extLst>
              <a:ext uri="{FF2B5EF4-FFF2-40B4-BE49-F238E27FC236}">
                <a16:creationId xmlns:a16="http://schemas.microsoft.com/office/drawing/2014/main" id="{BD879603-8891-7DCE-1690-A1D343F2CD91}"/>
              </a:ext>
            </a:extLst>
          </p:cNvPr>
          <p:cNvPicPr>
            <a:picLocks noChangeAspect="1"/>
          </p:cNvPicPr>
          <p:nvPr/>
        </p:nvPicPr>
        <p:blipFill>
          <a:blip r:embed="rId3"/>
          <a:stretch>
            <a:fillRect/>
          </a:stretch>
        </p:blipFill>
        <p:spPr>
          <a:xfrm>
            <a:off x="6213928" y="771011"/>
            <a:ext cx="2448306" cy="1386840"/>
          </a:xfrm>
          <a:prstGeom prst="rect">
            <a:avLst/>
          </a:prstGeom>
          <a:ln>
            <a:solidFill>
              <a:schemeClr val="tx1"/>
            </a:solidFill>
          </a:ln>
        </p:spPr>
      </p:pic>
      <p:sp>
        <p:nvSpPr>
          <p:cNvPr id="5" name="TextBox 4">
            <a:extLst>
              <a:ext uri="{FF2B5EF4-FFF2-40B4-BE49-F238E27FC236}">
                <a16:creationId xmlns:a16="http://schemas.microsoft.com/office/drawing/2014/main" id="{0BC8F2C6-FB41-4C88-F740-5F8FC086268E}"/>
              </a:ext>
            </a:extLst>
          </p:cNvPr>
          <p:cNvSpPr txBox="1"/>
          <p:nvPr/>
        </p:nvSpPr>
        <p:spPr>
          <a:xfrm>
            <a:off x="220183" y="867266"/>
            <a:ext cx="5190803" cy="3600986"/>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How to get rid of sequential processing?</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How to parallelize the computation? </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Can we use feed forward networks – following concatenation?</a:t>
            </a:r>
          </a:p>
          <a:p>
            <a:pPr marR="0" algn="l" defTabSz="914400" rtl="0" eaLnBrk="1" fontAlgn="auto" latinLnBrk="0" hangingPunct="1">
              <a:lnSpc>
                <a:spcPct val="100000"/>
              </a:lnSpc>
              <a:spcBef>
                <a:spcPts val="0"/>
              </a:spcBef>
              <a:spcAft>
                <a:spcPts val="0"/>
              </a:spcAft>
              <a:buClrTx/>
              <a:buSzTx/>
              <a:tabLst/>
            </a:pPr>
            <a:endParaRPr lang="en-GB" dirty="0"/>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Eliminates recurrence - </a:t>
            </a:r>
            <a:r>
              <a:rPr lang="en-GB" b="1" dirty="0">
                <a:solidFill>
                  <a:srgbClr val="FF0000"/>
                </a:solidFill>
              </a:rPr>
              <a:t>but</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b="1" dirty="0"/>
              <a:t> </a:t>
            </a:r>
            <a:r>
              <a:rPr lang="en-GB" dirty="0"/>
              <a:t>Scalability</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dirty="0"/>
              <a:t> order </a:t>
            </a:r>
          </a:p>
          <a:p>
            <a:pPr marL="68400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b="1" dirty="0">
                <a:solidFill>
                  <a:srgbClr val="FF0000"/>
                </a:solidFill>
              </a:rPr>
              <a:t>No</a:t>
            </a:r>
            <a:r>
              <a:rPr lang="en-GB" dirty="0">
                <a:solidFill>
                  <a:srgbClr val="FF0000"/>
                </a:solidFill>
              </a:rPr>
              <a:t> </a:t>
            </a:r>
            <a:r>
              <a:rPr lang="en-GB" dirty="0"/>
              <a:t>notion of memory</a:t>
            </a:r>
          </a:p>
          <a:p>
            <a:pPr marL="398250" marR="0" algn="l" defTabSz="914400" rtl="0" eaLnBrk="1" fontAlgn="auto" latinLnBrk="0" hangingPunct="1">
              <a:lnSpc>
                <a:spcPct val="100000"/>
              </a:lnSpc>
              <a:spcBef>
                <a:spcPts val="0"/>
              </a:spcBef>
              <a:spcAft>
                <a:spcPts val="0"/>
              </a:spcAft>
              <a:buClrTx/>
              <a:buSzTx/>
              <a:tabLst/>
            </a:pPr>
            <a:endParaRPr lang="en-GB" dirty="0"/>
          </a:p>
          <a:p>
            <a:pPr marL="25200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solidFill>
                  <a:srgbClr val="FF0000"/>
                </a:solidFill>
              </a:rPr>
              <a:t>What do we want to achieve?</a:t>
            </a:r>
          </a:p>
        </p:txBody>
      </p:sp>
      <p:pic>
        <p:nvPicPr>
          <p:cNvPr id="7" name="Picture 6">
            <a:extLst>
              <a:ext uri="{FF2B5EF4-FFF2-40B4-BE49-F238E27FC236}">
                <a16:creationId xmlns:a16="http://schemas.microsoft.com/office/drawing/2014/main" id="{5A1D2844-5C87-8FA8-EA7B-76F1B751BBCC}"/>
              </a:ext>
            </a:extLst>
          </p:cNvPr>
          <p:cNvPicPr>
            <a:picLocks noChangeAspect="1"/>
          </p:cNvPicPr>
          <p:nvPr/>
        </p:nvPicPr>
        <p:blipFill>
          <a:blip r:embed="rId4"/>
          <a:stretch>
            <a:fillRect/>
          </a:stretch>
        </p:blipFill>
        <p:spPr>
          <a:xfrm>
            <a:off x="6213928" y="2261496"/>
            <a:ext cx="2489454" cy="1219581"/>
          </a:xfrm>
          <a:prstGeom prst="rect">
            <a:avLst/>
          </a:prstGeom>
          <a:ln>
            <a:solidFill>
              <a:schemeClr val="tx1"/>
            </a:solidFill>
          </a:ln>
        </p:spPr>
      </p:pic>
      <p:pic>
        <p:nvPicPr>
          <p:cNvPr id="9" name="Picture 8">
            <a:extLst>
              <a:ext uri="{FF2B5EF4-FFF2-40B4-BE49-F238E27FC236}">
                <a16:creationId xmlns:a16="http://schemas.microsoft.com/office/drawing/2014/main" id="{0792D5B6-3EA6-5744-5EE0-0F1824039DF9}"/>
              </a:ext>
            </a:extLst>
          </p:cNvPr>
          <p:cNvPicPr>
            <a:picLocks noChangeAspect="1"/>
          </p:cNvPicPr>
          <p:nvPr/>
        </p:nvPicPr>
        <p:blipFill>
          <a:blip r:embed="rId5"/>
          <a:stretch>
            <a:fillRect/>
          </a:stretch>
        </p:blipFill>
        <p:spPr>
          <a:xfrm>
            <a:off x="6213929" y="3517836"/>
            <a:ext cx="2448306" cy="1217676"/>
          </a:xfrm>
          <a:prstGeom prst="rect">
            <a:avLst/>
          </a:prstGeom>
          <a:ln>
            <a:solidFill>
              <a:schemeClr val="tx1"/>
            </a:solidFill>
          </a:ln>
        </p:spPr>
      </p:pic>
    </p:spTree>
    <p:extLst>
      <p:ext uri="{BB962C8B-B14F-4D97-AF65-F5344CB8AC3E}">
        <p14:creationId xmlns:p14="http://schemas.microsoft.com/office/powerpoint/2010/main" val="410471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F4850-C3A3-A764-AAC2-95F75C7B87E3}"/>
              </a:ext>
            </a:extLst>
          </p:cNvPr>
          <p:cNvSpPr>
            <a:spLocks noGrp="1"/>
          </p:cNvSpPr>
          <p:nvPr>
            <p:ph type="sldNum" sz="quarter" idx="12"/>
          </p:nvPr>
        </p:nvSpPr>
        <p:spPr/>
        <p:txBody>
          <a:bodyPr/>
          <a:lstStyle/>
          <a:p>
            <a:fld id="{C554A706-D19D-4C79-97F9-BC489483F7EF}" type="slidenum">
              <a:rPr lang="en-GB" smtClean="0"/>
              <a:pPr/>
              <a:t>7</a:t>
            </a:fld>
            <a:endParaRPr lang="en-GB"/>
          </a:p>
        </p:txBody>
      </p:sp>
      <p:sp>
        <p:nvSpPr>
          <p:cNvPr id="3" name="Text Placeholder 2">
            <a:extLst>
              <a:ext uri="{FF2B5EF4-FFF2-40B4-BE49-F238E27FC236}">
                <a16:creationId xmlns:a16="http://schemas.microsoft.com/office/drawing/2014/main" id="{E6AE3390-A7D1-874B-B1C9-BF9D4279E2C2}"/>
              </a:ext>
            </a:extLst>
          </p:cNvPr>
          <p:cNvSpPr>
            <a:spLocks noGrp="1"/>
          </p:cNvSpPr>
          <p:nvPr>
            <p:ph type="body" sz="quarter" idx="16"/>
          </p:nvPr>
        </p:nvSpPr>
        <p:spPr>
          <a:xfrm>
            <a:off x="209827" y="1410256"/>
            <a:ext cx="7223399" cy="1802517"/>
          </a:xfrm>
        </p:spPr>
        <p:txBody>
          <a:bodyPr lIns="0" tIns="45720" rIns="91440" bIns="45720" anchor="t"/>
          <a:lstStyle/>
          <a:p>
            <a:r>
              <a:rPr lang="en-GB" sz="3200" dirty="0">
                <a:latin typeface="JLR Emeric ExtraLight"/>
              </a:rPr>
              <a:t>“Attention Is All You Need”</a:t>
            </a:r>
          </a:p>
          <a:p>
            <a:endParaRPr lang="en-GB" sz="3200" dirty="0">
              <a:latin typeface="JLR Emeric ExtraLight"/>
            </a:endParaRPr>
          </a:p>
          <a:p>
            <a:pPr marL="817200" lvl="1" indent="-457200">
              <a:buFont typeface="Wingdings" panose="05000000000000000000" pitchFamily="2" charset="2"/>
              <a:buChar char="q"/>
            </a:pPr>
            <a:r>
              <a:rPr lang="en-GB" sz="1600" dirty="0">
                <a:latin typeface="JLR Emeric ExtraLight"/>
              </a:rPr>
              <a:t>Intuition of Attention: Query, Key, Value</a:t>
            </a:r>
          </a:p>
          <a:p>
            <a:pPr marL="817200" lvl="1" indent="-457200">
              <a:buFont typeface="Wingdings" panose="05000000000000000000" pitchFamily="2" charset="2"/>
              <a:buChar char="q"/>
            </a:pPr>
            <a:r>
              <a:rPr lang="en-GB" sz="1600" dirty="0">
                <a:latin typeface="JLR Emeric ExtraLight"/>
              </a:rPr>
              <a:t>Attention in Transformers</a:t>
            </a:r>
          </a:p>
          <a:p>
            <a:pPr marL="817200" lvl="1" indent="-457200">
              <a:buFont typeface="Wingdings" panose="05000000000000000000" pitchFamily="2" charset="2"/>
              <a:buChar char="q"/>
            </a:pPr>
            <a:r>
              <a:rPr lang="en-GB" sz="1600" dirty="0">
                <a:latin typeface="JLR Emeric ExtraLight"/>
              </a:rPr>
              <a:t>An overview of  the Transformer Architecture and </a:t>
            </a:r>
          </a:p>
          <a:p>
            <a:pPr lvl="1" indent="0">
              <a:buNone/>
            </a:pPr>
            <a:r>
              <a:rPr lang="en-GB" sz="1600" dirty="0">
                <a:latin typeface="JLR Emeric ExtraLight"/>
              </a:rPr>
              <a:t>          understand the ‘heart’ of the architecture : </a:t>
            </a:r>
            <a:r>
              <a:rPr lang="en-GB" sz="2400" b="1" dirty="0">
                <a:solidFill>
                  <a:srgbClr val="FF0000"/>
                </a:solidFill>
                <a:latin typeface="JLR Emeric ExtraLight"/>
              </a:rPr>
              <a:t>Attention</a:t>
            </a:r>
          </a:p>
          <a:p>
            <a:pPr lvl="1" indent="0">
              <a:buNone/>
            </a:pPr>
            <a:endParaRPr lang="en-GB" sz="1600" dirty="0">
              <a:latin typeface="JLR Emeric ExtraLight"/>
              <a:hlinkClick r:id="rId3"/>
            </a:endParaRPr>
          </a:p>
          <a:p>
            <a:pPr lvl="1" indent="0">
              <a:buNone/>
            </a:pPr>
            <a:r>
              <a:rPr lang="en-GB" sz="3200" dirty="0">
                <a:latin typeface="JLR Emeric ExtraLight"/>
                <a:hlinkClick r:id="rId3"/>
              </a:rPr>
              <a:t>Attention Is All You Need</a:t>
            </a:r>
            <a:endParaRPr lang="en-GB" sz="3200" dirty="0">
              <a:latin typeface="JLR Emeric ExtraLight"/>
            </a:endParaRPr>
          </a:p>
          <a:p>
            <a:pPr lvl="4" indent="0">
              <a:buNone/>
            </a:pPr>
            <a:endParaRPr lang="en-GB" sz="3000" dirty="0">
              <a:latin typeface="JLR Emeric ExtraLight"/>
            </a:endParaRPr>
          </a:p>
          <a:p>
            <a:endParaRPr lang="en-GB" sz="2800" dirty="0">
              <a:latin typeface="JLR Emeric ExtraLight"/>
              <a:hlinkClick r:id="rId3"/>
            </a:endParaRPr>
          </a:p>
        </p:txBody>
      </p:sp>
      <p:graphicFrame>
        <p:nvGraphicFramePr>
          <p:cNvPr id="4" name="Object 3">
            <a:extLst>
              <a:ext uri="{FF2B5EF4-FFF2-40B4-BE49-F238E27FC236}">
                <a16:creationId xmlns:a16="http://schemas.microsoft.com/office/drawing/2014/main" id="{FDBF0239-43EA-1639-21AD-6D3D69A6188F}"/>
              </a:ext>
            </a:extLst>
          </p:cNvPr>
          <p:cNvGraphicFramePr>
            <a:graphicFrameLocks noChangeAspect="1"/>
          </p:cNvGraphicFramePr>
          <p:nvPr>
            <p:extLst>
              <p:ext uri="{D42A27DB-BD31-4B8C-83A1-F6EECF244321}">
                <p14:modId xmlns:p14="http://schemas.microsoft.com/office/powerpoint/2010/main" val="3828226513"/>
              </p:ext>
            </p:extLst>
          </p:nvPr>
        </p:nvGraphicFramePr>
        <p:xfrm>
          <a:off x="1524000" y="539750"/>
          <a:ext cx="6096000" cy="4064000"/>
        </p:xfrm>
        <a:graphic>
          <a:graphicData uri="http://schemas.openxmlformats.org/presentationml/2006/ole">
            <mc:AlternateContent xmlns:mc="http://schemas.openxmlformats.org/markup-compatibility/2006">
              <mc:Choice xmlns:v="urn:schemas-microsoft-com:vml" Requires="v">
                <p:oleObj name="Acrobat Document" r:id="rId4" imgW="0" imgH="0" progId="AcroExch.Document.DC">
                  <p:embed/>
                </p:oleObj>
              </mc:Choice>
              <mc:Fallback>
                <p:oleObj name="Acrobat Document" r:id="rId4" imgW="0" imgH="0" progId="AcroExch.Document.DC">
                  <p:embed/>
                  <p:pic>
                    <p:nvPicPr>
                      <p:cNvPr id="0" name=""/>
                      <p:cNvPicPr/>
                      <p:nvPr/>
                    </p:nvPicPr>
                    <p:blipFill/>
                    <p:spPr>
                      <a:xfrm>
                        <a:off x="1524000" y="539750"/>
                        <a:ext cx="6096000" cy="406400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22DB3DDB-E646-CBEF-EAC2-5D1F329F1DBC}"/>
              </a:ext>
            </a:extLst>
          </p:cNvPr>
          <p:cNvPicPr>
            <a:picLocks noChangeAspect="1"/>
          </p:cNvPicPr>
          <p:nvPr/>
        </p:nvPicPr>
        <p:blipFill>
          <a:blip r:embed="rId5"/>
          <a:stretch>
            <a:fillRect/>
          </a:stretch>
        </p:blipFill>
        <p:spPr>
          <a:xfrm>
            <a:off x="6394709" y="662298"/>
            <a:ext cx="2352690" cy="2786063"/>
          </a:xfrm>
          <a:prstGeom prst="rect">
            <a:avLst/>
          </a:prstGeom>
        </p:spPr>
      </p:pic>
    </p:spTree>
    <p:extLst>
      <p:ext uri="{BB962C8B-B14F-4D97-AF65-F5344CB8AC3E}">
        <p14:creationId xmlns:p14="http://schemas.microsoft.com/office/powerpoint/2010/main" val="1436130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918B14-A761-53FF-7362-F3CE872B73CB}"/>
              </a:ext>
            </a:extLst>
          </p:cNvPr>
          <p:cNvSpPr>
            <a:spLocks noGrp="1"/>
          </p:cNvSpPr>
          <p:nvPr>
            <p:ph type="sldNum" sz="quarter" idx="12"/>
          </p:nvPr>
        </p:nvSpPr>
        <p:spPr/>
        <p:txBody>
          <a:bodyPr/>
          <a:lstStyle/>
          <a:p>
            <a:fld id="{C554A706-D19D-4C79-97F9-BC489483F7EF}" type="slidenum">
              <a:rPr lang="en-GB" smtClean="0"/>
              <a:pPr/>
              <a:t>8</a:t>
            </a:fld>
            <a:endParaRPr lang="en-GB"/>
          </a:p>
        </p:txBody>
      </p:sp>
      <p:sp>
        <p:nvSpPr>
          <p:cNvPr id="3" name="Text Placeholder 2">
            <a:extLst>
              <a:ext uri="{FF2B5EF4-FFF2-40B4-BE49-F238E27FC236}">
                <a16:creationId xmlns:a16="http://schemas.microsoft.com/office/drawing/2014/main" id="{A1FCAB18-A706-3014-FFCC-E798F0EFCFF5}"/>
              </a:ext>
            </a:extLst>
          </p:cNvPr>
          <p:cNvSpPr>
            <a:spLocks noGrp="1"/>
          </p:cNvSpPr>
          <p:nvPr>
            <p:ph type="body" sz="quarter" idx="16"/>
          </p:nvPr>
        </p:nvSpPr>
        <p:spPr/>
        <p:txBody>
          <a:bodyPr/>
          <a:lstStyle/>
          <a:p>
            <a:r>
              <a:rPr lang="en-GB" sz="2400" dirty="0"/>
              <a:t>What do we want to achieve?</a:t>
            </a:r>
          </a:p>
          <a:p>
            <a:endParaRPr lang="en-GB" dirty="0"/>
          </a:p>
        </p:txBody>
      </p:sp>
      <p:pic>
        <p:nvPicPr>
          <p:cNvPr id="7" name="Picture 6">
            <a:extLst>
              <a:ext uri="{FF2B5EF4-FFF2-40B4-BE49-F238E27FC236}">
                <a16:creationId xmlns:a16="http://schemas.microsoft.com/office/drawing/2014/main" id="{76AE11F9-C3DF-266A-8CAA-996B8EFA0295}"/>
              </a:ext>
            </a:extLst>
          </p:cNvPr>
          <p:cNvPicPr>
            <a:picLocks noChangeAspect="1"/>
          </p:cNvPicPr>
          <p:nvPr/>
        </p:nvPicPr>
        <p:blipFill>
          <a:blip r:embed="rId3"/>
          <a:stretch>
            <a:fillRect/>
          </a:stretch>
        </p:blipFill>
        <p:spPr>
          <a:xfrm>
            <a:off x="6061857" y="1104483"/>
            <a:ext cx="2740343" cy="2126933"/>
          </a:xfrm>
          <a:prstGeom prst="rect">
            <a:avLst/>
          </a:prstGeom>
        </p:spPr>
      </p:pic>
      <p:sp>
        <p:nvSpPr>
          <p:cNvPr id="9" name="TextBox 8">
            <a:extLst>
              <a:ext uri="{FF2B5EF4-FFF2-40B4-BE49-F238E27FC236}">
                <a16:creationId xmlns:a16="http://schemas.microsoft.com/office/drawing/2014/main" id="{96C4A103-C70E-BAE6-EDF9-4D74291B83CF}"/>
              </a:ext>
            </a:extLst>
          </p:cNvPr>
          <p:cNvSpPr txBox="1"/>
          <p:nvPr/>
        </p:nvSpPr>
        <p:spPr>
          <a:xfrm>
            <a:off x="315086" y="925919"/>
            <a:ext cx="4572000" cy="4093428"/>
          </a:xfrm>
          <a:prstGeom prst="rect">
            <a:avLst/>
          </a:prstGeom>
          <a:noFill/>
        </p:spPr>
        <p:txBody>
          <a:bodyPr wrap="square">
            <a:spAutoFit/>
          </a:bodyPr>
          <a:lstStyle/>
          <a:p>
            <a:pPr marL="285750" indent="-285750">
              <a:buFont typeface="Arial" panose="020B0604020202020204" pitchFamily="34" charset="0"/>
              <a:buChar char="•"/>
            </a:pPr>
            <a:r>
              <a:rPr lang="en-GB" sz="1600" kern="100" dirty="0">
                <a:effectLst/>
                <a:latin typeface="Calibri" panose="020F0502020204030204" pitchFamily="34" charset="0"/>
                <a:ea typeface="DengXian" panose="02010600030101010101" pitchFamily="2" charset="-122"/>
                <a:cs typeface="Arial" panose="020B0604020202020204" pitchFamily="34" charset="0"/>
              </a:rPr>
              <a:t>How humans detect images?</a:t>
            </a:r>
          </a:p>
          <a:p>
            <a:pPr marL="285750" indent="-285750">
              <a:buFont typeface="Arial" panose="020B0604020202020204" pitchFamily="34" charset="0"/>
              <a:buChar char="•"/>
            </a:pPr>
            <a:endParaRPr lang="en-GB" sz="1600"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600" kern="100" dirty="0">
                <a:effectLst/>
                <a:latin typeface="Calibri" panose="020F0502020204030204" pitchFamily="34" charset="0"/>
                <a:ea typeface="DengXian" panose="02010600030101010101" pitchFamily="2" charset="-122"/>
                <a:cs typeface="Arial" panose="020B0604020202020204" pitchFamily="34" charset="0"/>
              </a:rPr>
              <a:t>To identify which parts are important: </a:t>
            </a:r>
          </a:p>
          <a:p>
            <a:pPr marL="742950" lvl="1" indent="-285750">
              <a:buFont typeface="Courier New" panose="02070309020205020404" pitchFamily="49" charset="0"/>
              <a:buChar char="o"/>
            </a:pPr>
            <a:r>
              <a:rPr lang="en-GB" sz="1600" kern="100" dirty="0">
                <a:effectLst/>
                <a:latin typeface="Calibri" panose="020F0502020204030204" pitchFamily="34" charset="0"/>
                <a:ea typeface="DengXian" panose="02010600030101010101" pitchFamily="2" charset="-122"/>
                <a:cs typeface="Arial" panose="020B0604020202020204" pitchFamily="34" charset="0"/>
              </a:rPr>
              <a:t>Naively scan pixel by pixel</a:t>
            </a:r>
          </a:p>
          <a:p>
            <a:pPr marL="742950" lvl="1" indent="-285750">
              <a:buFont typeface="Courier New" panose="02070309020205020404" pitchFamily="49" charset="0"/>
              <a:buChar char="o"/>
            </a:pPr>
            <a:r>
              <a:rPr lang="en-GB" sz="1600" kern="100" dirty="0">
                <a:latin typeface="Calibri" panose="020F0502020204030204" pitchFamily="34" charset="0"/>
                <a:ea typeface="DengXian" panose="02010600030101010101" pitchFamily="2" charset="-122"/>
                <a:cs typeface="Arial" panose="020B0604020202020204" pitchFamily="34" charset="0"/>
              </a:rPr>
              <a:t>Identify important parts of an image</a:t>
            </a:r>
          </a:p>
          <a:p>
            <a:pPr marL="742950" lvl="1" indent="-285750">
              <a:buFont typeface="Courier New" panose="02070309020205020404" pitchFamily="49" charset="0"/>
              <a:buChar char="o"/>
            </a:pPr>
            <a:r>
              <a:rPr lang="en-GB" sz="1600" kern="100" dirty="0">
                <a:effectLst/>
                <a:latin typeface="Calibri" panose="020F0502020204030204" pitchFamily="34" charset="0"/>
                <a:ea typeface="DengXian" panose="02010600030101010101" pitchFamily="2" charset="-122"/>
                <a:cs typeface="Arial" panose="020B0604020202020204" pitchFamily="34" charset="0"/>
              </a:rPr>
              <a:t>Focus on details that may be important</a:t>
            </a:r>
          </a:p>
          <a:p>
            <a:pPr marL="285750" indent="-285750">
              <a:buFont typeface="Arial" panose="020B0604020202020204" pitchFamily="34" charset="0"/>
              <a:buChar char="•"/>
            </a:pPr>
            <a:endParaRPr lang="en-GB" sz="1600"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600" kern="100" dirty="0">
                <a:effectLst/>
                <a:latin typeface="Calibri" panose="020F0502020204030204" pitchFamily="34" charset="0"/>
                <a:ea typeface="DengXian" panose="02010600030101010101" pitchFamily="2" charset="-122"/>
                <a:cs typeface="Arial" panose="020B0604020202020204" pitchFamily="34" charset="0"/>
              </a:rPr>
              <a:t>Pay “</a:t>
            </a:r>
            <a:r>
              <a:rPr lang="en-GB" sz="1600" i="1" kern="100" dirty="0">
                <a:effectLst/>
                <a:latin typeface="Calibri" panose="020F0502020204030204" pitchFamily="34" charset="0"/>
                <a:ea typeface="DengXian" panose="02010600030101010101" pitchFamily="2" charset="-122"/>
                <a:cs typeface="Arial" panose="020B0604020202020204" pitchFamily="34" charset="0"/>
              </a:rPr>
              <a:t>attention</a:t>
            </a:r>
            <a:r>
              <a:rPr lang="en-GB" sz="1600" kern="100" dirty="0">
                <a:effectLst/>
                <a:latin typeface="Calibri" panose="020F0502020204030204" pitchFamily="34" charset="0"/>
                <a:ea typeface="DengXian" panose="02010600030101010101" pitchFamily="2" charset="-122"/>
                <a:cs typeface="Arial" panose="020B0604020202020204" pitchFamily="34" charset="0"/>
              </a:rPr>
              <a:t>” to specific parts of the image</a:t>
            </a:r>
          </a:p>
          <a:p>
            <a:pPr marL="285750" indent="-285750">
              <a:buFont typeface="Arial" panose="020B0604020202020204" pitchFamily="34" charset="0"/>
              <a:buChar char="•"/>
            </a:pPr>
            <a:endParaRPr lang="en-GB" sz="1600"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600" kern="100" dirty="0">
                <a:latin typeface="Calibri" panose="020F0502020204030204" pitchFamily="34" charset="0"/>
                <a:ea typeface="DengXian" panose="02010600030101010101" pitchFamily="2" charset="-122"/>
                <a:cs typeface="Arial" panose="020B0604020202020204" pitchFamily="34" charset="0"/>
              </a:rPr>
              <a:t>“</a:t>
            </a:r>
            <a:r>
              <a:rPr lang="en-GB" sz="1600" i="1" kern="100" dirty="0">
                <a:latin typeface="Calibri" panose="020F0502020204030204" pitchFamily="34" charset="0"/>
                <a:ea typeface="DengXian" panose="02010600030101010101" pitchFamily="2" charset="-122"/>
                <a:cs typeface="Arial" panose="020B0604020202020204" pitchFamily="34" charset="0"/>
              </a:rPr>
              <a:t>Attend</a:t>
            </a:r>
            <a:r>
              <a:rPr lang="en-GB" sz="1600" kern="100" dirty="0">
                <a:latin typeface="Calibri" panose="020F0502020204030204" pitchFamily="34" charset="0"/>
                <a:ea typeface="DengXian" panose="02010600030101010101" pitchFamily="2" charset="-122"/>
                <a:cs typeface="Arial" panose="020B0604020202020204" pitchFamily="34" charset="0"/>
              </a:rPr>
              <a:t>” to what is important in sequential data </a:t>
            </a:r>
            <a:endParaRPr lang="en-GB" sz="1600" dirty="0"/>
          </a:p>
          <a:p>
            <a:endParaRPr lang="en-GB" sz="1600"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600" b="1" kern="100" dirty="0">
                <a:effectLst/>
                <a:latin typeface="Calibri" panose="020F0502020204030204" pitchFamily="34" charset="0"/>
                <a:ea typeface="DengXian" panose="02010600030101010101" pitchFamily="2" charset="-122"/>
                <a:cs typeface="Arial" panose="020B0604020202020204" pitchFamily="34" charset="0"/>
              </a:rPr>
              <a:t>Concept of “</a:t>
            </a:r>
            <a:r>
              <a:rPr lang="en-GB" sz="1600" b="1" i="1" kern="100" dirty="0">
                <a:effectLst/>
                <a:latin typeface="Calibri" panose="020F0502020204030204" pitchFamily="34" charset="0"/>
                <a:ea typeface="DengXian" panose="02010600030101010101" pitchFamily="2" charset="-122"/>
                <a:cs typeface="Arial" panose="020B0604020202020204" pitchFamily="34" charset="0"/>
              </a:rPr>
              <a:t>Attention</a:t>
            </a:r>
            <a:r>
              <a:rPr lang="en-GB" sz="1600" b="1" kern="100" dirty="0">
                <a:effectLst/>
                <a:latin typeface="Calibri" panose="020F0502020204030204" pitchFamily="34" charset="0"/>
                <a:ea typeface="DengXian" panose="02010600030101010101" pitchFamily="2" charset="-122"/>
                <a:cs typeface="Arial" panose="020B0604020202020204" pitchFamily="34" charset="0"/>
              </a:rPr>
              <a:t>”</a:t>
            </a:r>
          </a:p>
          <a:p>
            <a:pPr marL="285750" indent="-285750">
              <a:buFont typeface="Arial" panose="020B0604020202020204" pitchFamily="34" charset="0"/>
              <a:buChar char="•"/>
            </a:pPr>
            <a:endParaRPr lang="en-GB" sz="1600" b="1" kern="100" dirty="0">
              <a:latin typeface="Calibri" panose="020F0502020204030204" pitchFamily="34"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600" kern="100" dirty="0">
                <a:effectLst/>
                <a:latin typeface="Calibri" panose="020F0502020204030204" pitchFamily="34" charset="0"/>
                <a:ea typeface="DengXian" panose="02010600030101010101" pitchFamily="2" charset="-122"/>
                <a:cs typeface="Arial" panose="020B0604020202020204" pitchFamily="34" charset="0"/>
              </a:rPr>
              <a:t>How do we scan text?</a:t>
            </a:r>
          </a:p>
          <a:p>
            <a:pPr marL="285750" indent="-285750">
              <a:buFont typeface="Arial" panose="020B0604020202020204" pitchFamily="34" charset="0"/>
              <a:buChar char="•"/>
            </a:pPr>
            <a:endParaRPr lang="en-GB" kern="100" dirty="0">
              <a:latin typeface="Calibri" panose="020F0502020204030204" pitchFamily="34" charset="0"/>
              <a:ea typeface="DengXian" panose="02010600030101010101" pitchFamily="2" charset="-122"/>
              <a:cs typeface="Arial" panose="020B0604020202020204" pitchFamily="34" charset="0"/>
            </a:endParaRPr>
          </a:p>
          <a:p>
            <a:endParaRPr lang="en-GB" kern="100" dirty="0">
              <a:latin typeface="Calibri" panose="020F0502020204030204" pitchFamily="34" charset="0"/>
              <a:ea typeface="DengXian" panose="02010600030101010101" pitchFamily="2" charset="-122"/>
              <a:cs typeface="Arial" panose="020B0604020202020204" pitchFamily="34" charset="0"/>
            </a:endParaRPr>
          </a:p>
        </p:txBody>
      </p:sp>
      <p:sp>
        <p:nvSpPr>
          <p:cNvPr id="4" name="TextBox 3">
            <a:extLst>
              <a:ext uri="{FF2B5EF4-FFF2-40B4-BE49-F238E27FC236}">
                <a16:creationId xmlns:a16="http://schemas.microsoft.com/office/drawing/2014/main" id="{2EAC6F22-6AFB-AC22-E920-B954D3B9E98B}"/>
              </a:ext>
            </a:extLst>
          </p:cNvPr>
          <p:cNvSpPr txBox="1"/>
          <p:nvPr/>
        </p:nvSpPr>
        <p:spPr>
          <a:xfrm>
            <a:off x="5720058" y="3657530"/>
            <a:ext cx="3423942"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To every </a:t>
            </a:r>
            <a:r>
              <a:rPr lang="en-GB" dirty="0">
                <a:solidFill>
                  <a:srgbClr val="FF0000"/>
                </a:solidFill>
              </a:rPr>
              <a:t>action</a:t>
            </a:r>
            <a:r>
              <a:rPr lang="en-GB" dirty="0"/>
              <a:t> there is an equal an opposite </a:t>
            </a:r>
            <a:r>
              <a:rPr lang="en-GB" dirty="0">
                <a:solidFill>
                  <a:srgbClr val="FF0000"/>
                </a:solidFill>
              </a:rPr>
              <a:t>reaction</a:t>
            </a:r>
          </a:p>
        </p:txBody>
      </p:sp>
      <p:sp>
        <p:nvSpPr>
          <p:cNvPr id="5" name="TextBox 4">
            <a:extLst>
              <a:ext uri="{FF2B5EF4-FFF2-40B4-BE49-F238E27FC236}">
                <a16:creationId xmlns:a16="http://schemas.microsoft.com/office/drawing/2014/main" id="{2044DE88-3216-7A42-E42E-7C54D2B3DACE}"/>
              </a:ext>
            </a:extLst>
          </p:cNvPr>
          <p:cNvSpPr txBox="1"/>
          <p:nvPr/>
        </p:nvSpPr>
        <p:spPr>
          <a:xfrm>
            <a:off x="5587817" y="4208234"/>
            <a:ext cx="3252246" cy="553998"/>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pPr>
            <a:r>
              <a:rPr lang="en-GB" dirty="0"/>
              <a:t>Hence this is Newton’s third law – “</a:t>
            </a:r>
            <a:r>
              <a:rPr lang="en-GB" i="1" dirty="0"/>
              <a:t>attention</a:t>
            </a:r>
            <a:r>
              <a:rPr lang="en-GB" dirty="0"/>
              <a:t>”</a:t>
            </a:r>
          </a:p>
        </p:txBody>
      </p:sp>
      <p:sp>
        <p:nvSpPr>
          <p:cNvPr id="6" name="TextBox 5">
            <a:extLst>
              <a:ext uri="{FF2B5EF4-FFF2-40B4-BE49-F238E27FC236}">
                <a16:creationId xmlns:a16="http://schemas.microsoft.com/office/drawing/2014/main" id="{0D69EA7F-4548-CCA6-DCE6-3903093E1E63}"/>
              </a:ext>
            </a:extLst>
          </p:cNvPr>
          <p:cNvSpPr txBox="1"/>
          <p:nvPr/>
        </p:nvSpPr>
        <p:spPr>
          <a:xfrm>
            <a:off x="6283121" y="735485"/>
            <a:ext cx="1861638"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Image:</a:t>
            </a:r>
          </a:p>
        </p:txBody>
      </p:sp>
      <p:sp>
        <p:nvSpPr>
          <p:cNvPr id="8" name="TextBox 7">
            <a:extLst>
              <a:ext uri="{FF2B5EF4-FFF2-40B4-BE49-F238E27FC236}">
                <a16:creationId xmlns:a16="http://schemas.microsoft.com/office/drawing/2014/main" id="{3B217063-0069-F9B7-EEBF-57A3033848CD}"/>
              </a:ext>
            </a:extLst>
          </p:cNvPr>
          <p:cNvSpPr txBox="1"/>
          <p:nvPr/>
        </p:nvSpPr>
        <p:spPr>
          <a:xfrm>
            <a:off x="5720058" y="3403076"/>
            <a:ext cx="2245591" cy="276999"/>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b="1" dirty="0"/>
              <a:t>Text</a:t>
            </a:r>
            <a:r>
              <a:rPr lang="en-GB" dirty="0"/>
              <a:t>:</a:t>
            </a:r>
          </a:p>
        </p:txBody>
      </p:sp>
      <p:cxnSp>
        <p:nvCxnSpPr>
          <p:cNvPr id="11" name="Straight Arrow Connector 10">
            <a:extLst>
              <a:ext uri="{FF2B5EF4-FFF2-40B4-BE49-F238E27FC236}">
                <a16:creationId xmlns:a16="http://schemas.microsoft.com/office/drawing/2014/main" id="{090D6A87-DD37-8E61-ACAF-5F690BFEF4D7}"/>
              </a:ext>
            </a:extLst>
          </p:cNvPr>
          <p:cNvCxnSpPr/>
          <p:nvPr/>
        </p:nvCxnSpPr>
        <p:spPr>
          <a:xfrm>
            <a:off x="2870736" y="4208234"/>
            <a:ext cx="2624484"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52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E82F88-5C2B-F79E-1883-2E0586EF073D}"/>
              </a:ext>
            </a:extLst>
          </p:cNvPr>
          <p:cNvSpPr>
            <a:spLocks noGrp="1"/>
          </p:cNvSpPr>
          <p:nvPr>
            <p:ph type="sldNum" sz="quarter" idx="12"/>
          </p:nvPr>
        </p:nvSpPr>
        <p:spPr/>
        <p:txBody>
          <a:bodyPr/>
          <a:lstStyle/>
          <a:p>
            <a:fld id="{C554A706-D19D-4C79-97F9-BC489483F7EF}" type="slidenum">
              <a:rPr lang="en-GB" smtClean="0"/>
              <a:pPr/>
              <a:t>9</a:t>
            </a:fld>
            <a:endParaRPr lang="en-GB"/>
          </a:p>
        </p:txBody>
      </p:sp>
      <p:sp>
        <p:nvSpPr>
          <p:cNvPr id="3" name="Text Placeholder 2">
            <a:extLst>
              <a:ext uri="{FF2B5EF4-FFF2-40B4-BE49-F238E27FC236}">
                <a16:creationId xmlns:a16="http://schemas.microsoft.com/office/drawing/2014/main" id="{9B05FAEF-7E53-F3B0-55D1-F4D12840C851}"/>
              </a:ext>
            </a:extLst>
          </p:cNvPr>
          <p:cNvSpPr>
            <a:spLocks noGrp="1"/>
          </p:cNvSpPr>
          <p:nvPr>
            <p:ph type="body" sz="quarter" idx="16"/>
          </p:nvPr>
        </p:nvSpPr>
        <p:spPr/>
        <p:txBody>
          <a:bodyPr/>
          <a:lstStyle/>
          <a:p>
            <a:r>
              <a:rPr lang="en-GB" sz="2800" dirty="0"/>
              <a:t>Intuition of Attention: Search</a:t>
            </a:r>
          </a:p>
        </p:txBody>
      </p:sp>
      <p:pic>
        <p:nvPicPr>
          <p:cNvPr id="4" name="Picture 3">
            <a:extLst>
              <a:ext uri="{FF2B5EF4-FFF2-40B4-BE49-F238E27FC236}">
                <a16:creationId xmlns:a16="http://schemas.microsoft.com/office/drawing/2014/main" id="{21F53FC0-7038-24FC-8D0A-41A6B2411C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200" y="838984"/>
            <a:ext cx="4564380" cy="3211195"/>
          </a:xfrm>
          <a:prstGeom prst="rect">
            <a:avLst/>
          </a:prstGeom>
          <a:noFill/>
          <a:ln>
            <a:noFill/>
          </a:ln>
        </p:spPr>
      </p:pic>
      <p:sp>
        <p:nvSpPr>
          <p:cNvPr id="5" name="TextBox 4">
            <a:extLst>
              <a:ext uri="{FF2B5EF4-FFF2-40B4-BE49-F238E27FC236}">
                <a16:creationId xmlns:a16="http://schemas.microsoft.com/office/drawing/2014/main" id="{4CD7C1D5-69BE-9045-B2FB-D6D8B1DFD0BF}"/>
              </a:ext>
            </a:extLst>
          </p:cNvPr>
          <p:cNvSpPr txBox="1"/>
          <p:nvPr/>
        </p:nvSpPr>
        <p:spPr>
          <a:xfrm>
            <a:off x="137420" y="838984"/>
            <a:ext cx="4238901" cy="3877985"/>
          </a:xfrm>
          <a:prstGeom prst="rect">
            <a:avLst/>
          </a:prstGeom>
        </p:spPr>
        <p:txBody>
          <a:bodyPr wrap="square" lIns="0" tIns="0" rIns="0" bIns="0" rtlCol="0">
            <a:spAutoFit/>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E.g. You Tube video search (</a:t>
            </a:r>
            <a:r>
              <a:rPr lang="en-GB" dirty="0">
                <a:solidFill>
                  <a:srgbClr val="FF0000"/>
                </a:solidFill>
              </a:rPr>
              <a:t>Query</a:t>
            </a:r>
            <a:r>
              <a:rPr lang="en-GB" dirty="0"/>
              <a: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solidFill>
                  <a:srgbClr val="FF0000"/>
                </a:solidFill>
              </a:rPr>
              <a:t>Key-1</a:t>
            </a:r>
            <a:r>
              <a:rPr lang="en-GB" dirty="0"/>
              <a:t>, </a:t>
            </a:r>
            <a:r>
              <a:rPr lang="en-GB" dirty="0">
                <a:solidFill>
                  <a:srgbClr val="FF0000"/>
                </a:solidFill>
              </a:rPr>
              <a:t>Key-2</a:t>
            </a:r>
            <a:r>
              <a:rPr lang="en-GB" dirty="0"/>
              <a:t>, </a:t>
            </a:r>
            <a:r>
              <a:rPr lang="en-GB" dirty="0">
                <a:solidFill>
                  <a:srgbClr val="FF0000"/>
                </a:solidFill>
              </a:rPr>
              <a:t>Key-3 – find the overlaps between query and various keys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You spot the relevant videos (</a:t>
            </a:r>
            <a:r>
              <a:rPr lang="en-GB" dirty="0">
                <a:solidFill>
                  <a:srgbClr val="FF0000"/>
                </a:solidFill>
              </a:rPr>
              <a:t>similarity</a:t>
            </a:r>
            <a:r>
              <a:rPr lang="en-GB" dirty="0"/>
              <a:t> with the title)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Similarity metric – similarity between the query and the keys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r>
              <a:rPr lang="en-GB" dirty="0"/>
              <a:t>Cosine Similarity (Dot Product)</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pPr>
            <a:endParaRPr lang="en-GB" dirty="0"/>
          </a:p>
        </p:txBody>
      </p:sp>
      <p:pic>
        <p:nvPicPr>
          <p:cNvPr id="8" name="Picture 7">
            <a:extLst>
              <a:ext uri="{FF2B5EF4-FFF2-40B4-BE49-F238E27FC236}">
                <a16:creationId xmlns:a16="http://schemas.microsoft.com/office/drawing/2014/main" id="{91E45D3D-47D3-3F3A-9A75-F0BBBB70A650}"/>
              </a:ext>
            </a:extLst>
          </p:cNvPr>
          <p:cNvPicPr>
            <a:picLocks noChangeAspect="1"/>
          </p:cNvPicPr>
          <p:nvPr/>
        </p:nvPicPr>
        <p:blipFill>
          <a:blip r:embed="rId4"/>
          <a:stretch>
            <a:fillRect/>
          </a:stretch>
        </p:blipFill>
        <p:spPr>
          <a:xfrm>
            <a:off x="191359" y="4018410"/>
            <a:ext cx="5139214" cy="737235"/>
          </a:xfrm>
          <a:prstGeom prst="rect">
            <a:avLst/>
          </a:prstGeom>
        </p:spPr>
      </p:pic>
      <p:sp>
        <p:nvSpPr>
          <p:cNvPr id="6" name="TextBox 5">
            <a:extLst>
              <a:ext uri="{FF2B5EF4-FFF2-40B4-BE49-F238E27FC236}">
                <a16:creationId xmlns:a16="http://schemas.microsoft.com/office/drawing/2014/main" id="{69A2D2CB-5B40-045C-2595-4C8459C226A5}"/>
              </a:ext>
            </a:extLst>
          </p:cNvPr>
          <p:cNvSpPr txBox="1"/>
          <p:nvPr/>
        </p:nvSpPr>
        <p:spPr>
          <a:xfrm>
            <a:off x="7118252" y="3200400"/>
            <a:ext cx="1638886" cy="215444"/>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sz="1400" dirty="0">
                <a:highlight>
                  <a:srgbClr val="FFFF00"/>
                </a:highlight>
              </a:rPr>
              <a:t>best matched video</a:t>
            </a:r>
          </a:p>
        </p:txBody>
      </p:sp>
      <p:sp>
        <p:nvSpPr>
          <p:cNvPr id="7" name="Arrow: Curved Left 6">
            <a:extLst>
              <a:ext uri="{FF2B5EF4-FFF2-40B4-BE49-F238E27FC236}">
                <a16:creationId xmlns:a16="http://schemas.microsoft.com/office/drawing/2014/main" id="{DBE90FC5-EDE8-9453-9B43-5C368AAD7703}"/>
              </a:ext>
            </a:extLst>
          </p:cNvPr>
          <p:cNvSpPr/>
          <p:nvPr/>
        </p:nvSpPr>
        <p:spPr>
          <a:xfrm>
            <a:off x="8440615" y="3087858"/>
            <a:ext cx="189914" cy="215444"/>
          </a:xfrm>
          <a:prstGeom prst="curvedLeftArrow">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algn="l"/>
            <a:endParaRPr lang="en-GB" dirty="0">
              <a:solidFill>
                <a:schemeClr val="tx1"/>
              </a:solidFill>
            </a:endParaRPr>
          </a:p>
        </p:txBody>
      </p:sp>
      <p:sp>
        <p:nvSpPr>
          <p:cNvPr id="9" name="TextBox 8">
            <a:extLst>
              <a:ext uri="{FF2B5EF4-FFF2-40B4-BE49-F238E27FC236}">
                <a16:creationId xmlns:a16="http://schemas.microsoft.com/office/drawing/2014/main" id="{E0FB6C48-782D-3E97-E2C1-C0B4C13D03FF}"/>
              </a:ext>
            </a:extLst>
          </p:cNvPr>
          <p:cNvSpPr txBox="1"/>
          <p:nvPr/>
        </p:nvSpPr>
        <p:spPr>
          <a:xfrm>
            <a:off x="5887624" y="4110028"/>
            <a:ext cx="2985961" cy="553998"/>
          </a:xfrm>
          <a:prstGeom prst="rect">
            <a:avLst/>
          </a:prstGeom>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GB" dirty="0"/>
              <a:t>(You find out which video to “</a:t>
            </a:r>
            <a:r>
              <a:rPr lang="en-GB" i="1" dirty="0"/>
              <a:t>attend</a:t>
            </a:r>
            <a:r>
              <a:rPr lang="en-GB" dirty="0"/>
              <a:t>” to)</a:t>
            </a:r>
          </a:p>
        </p:txBody>
      </p:sp>
    </p:spTree>
    <p:extLst>
      <p:ext uri="{BB962C8B-B14F-4D97-AF65-F5344CB8AC3E}">
        <p14:creationId xmlns:p14="http://schemas.microsoft.com/office/powerpoint/2010/main" val="507543710"/>
      </p:ext>
    </p:extLst>
  </p:cSld>
  <p:clrMapOvr>
    <a:masterClrMapping/>
  </p:clrMapOvr>
</p:sld>
</file>

<file path=ppt/theme/theme1.xml><?xml version="1.0" encoding="utf-8"?>
<a:theme xmlns:a="http://schemas.openxmlformats.org/drawingml/2006/main" name="DIGI_HEADERS &amp; BREAKS">
  <a:themeElements>
    <a:clrScheme name="JLR">
      <a:dk1>
        <a:srgbClr val="131313"/>
      </a:dk1>
      <a:lt1>
        <a:sysClr val="window" lastClr="FFFFFF"/>
      </a:lt1>
      <a:dk2>
        <a:srgbClr val="8C8C8C"/>
      </a:dk2>
      <a:lt2>
        <a:srgbClr val="E8E8E8"/>
      </a:lt2>
      <a:accent1>
        <a:srgbClr val="573535"/>
      </a:accent1>
      <a:accent2>
        <a:srgbClr val="A47245"/>
      </a:accent2>
      <a:accent3>
        <a:srgbClr val="BBA56E"/>
      </a:accent3>
      <a:accent4>
        <a:srgbClr val="333348"/>
      </a:accent4>
      <a:accent5>
        <a:srgbClr val="4E5F7A"/>
      </a:accent5>
      <a:accent6>
        <a:srgbClr val="91A19F"/>
      </a:accent6>
      <a:hlink>
        <a:srgbClr val="131313"/>
      </a:hlink>
      <a:folHlink>
        <a:srgbClr val="52525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400"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2.xml><?xml version="1.0" encoding="utf-8"?>
<a:theme xmlns:a="http://schemas.openxmlformats.org/drawingml/2006/main" name="DIGI_CONTENT">
  <a:themeElements>
    <a:clrScheme name="Digital Colour Palette">
      <a:dk1>
        <a:srgbClr val="000000"/>
      </a:dk1>
      <a:lt1>
        <a:sysClr val="window" lastClr="FFFFFF"/>
      </a:lt1>
      <a:dk2>
        <a:srgbClr val="3E1C8A"/>
      </a:dk2>
      <a:lt2>
        <a:srgbClr val="9F8EC5"/>
      </a:lt2>
      <a:accent1>
        <a:srgbClr val="4E5F7A"/>
      </a:accent1>
      <a:accent2>
        <a:srgbClr val="333348"/>
      </a:accent2>
      <a:accent3>
        <a:srgbClr val="40465C"/>
      </a:accent3>
      <a:accent4>
        <a:srgbClr val="D8DDE0"/>
      </a:accent4>
      <a:accent5>
        <a:srgbClr val="525252"/>
      </a:accent5>
      <a:accent6>
        <a:srgbClr val="8C8C8C"/>
      </a:accent6>
      <a:hlink>
        <a:srgbClr val="C4C4C4"/>
      </a:hlink>
      <a:folHlink>
        <a:srgbClr val="E8E8E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bg1">
              <a:lumMod val="50000"/>
            </a:schemeClr>
          </a:solidFill>
        </a:ln>
      </a:spPr>
      <a:bodyPr lIns="108000" tIns="108000" rIns="108000" bIns="108000" rtlCol="0" anchor="t" anchorCtr="0"/>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marL="0" marR="0" indent="0" algn="l" defTabSz="914400" rtl="0" eaLnBrk="1" fontAlgn="auto" latinLnBrk="0" hangingPunct="1">
          <a:lnSpc>
            <a:spcPct val="100000"/>
          </a:lnSpc>
          <a:spcBef>
            <a:spcPts val="0"/>
          </a:spcBef>
          <a:spcAft>
            <a:spcPts val="0"/>
          </a:spcAft>
          <a:buClrTx/>
          <a:buSzTx/>
          <a:buFontTx/>
          <a:buNone/>
          <a:tabLst/>
          <a:defRPr dirty="0" smtClean="0"/>
        </a:defPPr>
      </a:lstStyle>
    </a:txDef>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extLst>
    <a:ext uri="{05A4C25C-085E-4340-85A3-A5531E510DB2}">
      <thm15:themeFamily xmlns:thm15="http://schemas.microsoft.com/office/thememl/2012/main" name="JLR Dual Brand PowerPoint Template 2021 Default.pptx" id="{944F5D97-452B-40AD-919D-EAD772E31253}" vid="{E32C6519-091E-4D74-B783-8A2C99982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GREY BLACK">
      <a:srgbClr val="1E1E1E"/>
    </a:custClr>
    <a:custClr name="WHITE">
      <a:srgbClr val="FFFFFF"/>
    </a:custClr>
    <a:custClr name="GREY 1">
      <a:srgbClr val="525252"/>
    </a:custClr>
    <a:custClr name="GREY 2">
      <a:srgbClr val="8C8C8C"/>
    </a:custClr>
    <a:custClr name="GREY 3">
      <a:srgbClr val="C4C4C4"/>
    </a:custClr>
    <a:custClr name="GREY 4">
      <a:srgbClr val="E8E8E8"/>
    </a:custClr>
    <a:custClr name="-">
      <a:srgbClr val="FFFFFF"/>
    </a:custClr>
    <a:custClr name="-">
      <a:srgbClr val="FFFFFF"/>
    </a:custClr>
    <a:custClr name="-">
      <a:srgbClr val="FFFFFF"/>
    </a:custClr>
    <a:custClr name="-">
      <a:srgbClr val="FFFFFF"/>
    </a:custClr>
    <a:custClr name="Warm 1">
      <a:srgbClr val="6C4646"/>
    </a:custClr>
    <a:custClr name="Warm 2">
      <a:srgbClr val="BD845B"/>
    </a:custClr>
    <a:custClr name="Warm 3">
      <a:srgbClr val="C5AD7E"/>
    </a:custClr>
    <a:custClr name="Warm 4">
      <a:srgbClr val="E2D5BE"/>
    </a:custClr>
    <a:custClr name="Cool 1">
      <a:srgbClr val="40465C"/>
    </a:custClr>
    <a:custClr name="Cool 2">
      <a:srgbClr val="5B788F"/>
    </a:custClr>
    <a:custClr name="Cool 3">
      <a:srgbClr val="95ADAC"/>
    </a:custClr>
    <a:custClr name="Cool 4">
      <a:srgbClr val="CDD7D9"/>
    </a:custClr>
    <a:custClr name="Jaguar Red">
      <a:srgbClr val="9E1B32"/>
    </a:custClr>
    <a:custClr name="Land Rover Green">
      <a:srgbClr val="005A2B"/>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129556841EEAC4A9D7CB468E9A7E31A" ma:contentTypeVersion="11" ma:contentTypeDescription="Create a new document." ma:contentTypeScope="" ma:versionID="60f87b0ecee8c666a46bb1246352bca8">
  <xsd:schema xmlns:xsd="http://www.w3.org/2001/XMLSchema" xmlns:xs="http://www.w3.org/2001/XMLSchema" xmlns:p="http://schemas.microsoft.com/office/2006/metadata/properties" xmlns:ns2="5cb9538b-d121-438b-af9a-2818aca4c923" xmlns:ns3="5ed216b9-22f4-4d62-afd0-890ca5f83575" targetNamespace="http://schemas.microsoft.com/office/2006/metadata/properties" ma:root="true" ma:fieldsID="9778ad744ec7e372d9db9f069a7d72a6" ns2:_="" ns3:_="">
    <xsd:import namespace="5cb9538b-d121-438b-af9a-2818aca4c923"/>
    <xsd:import namespace="5ed216b9-22f4-4d62-afd0-890ca5f83575"/>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b9538b-d121-438b-af9a-2818aca4c9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1a9981d-741d-4dde-8b20-345ed4974356"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d216b9-22f4-4d62-afd0-890ca5f83575"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e528a7a-f573-4d0c-a336-12c1a9cd91c0}" ma:internalName="TaxCatchAll" ma:showField="CatchAllData" ma:web="5ed216b9-22f4-4d62-afd0-890ca5f835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ed216b9-22f4-4d62-afd0-890ca5f83575" xsi:nil="true"/>
    <lcf76f155ced4ddcb4097134ff3c332f xmlns="5cb9538b-d121-438b-af9a-2818aca4c92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A8DA9F1-59D4-4F8F-955F-1796FE5B577F}">
  <ds:schemaRefs>
    <ds:schemaRef ds:uri="5cb9538b-d121-438b-af9a-2818aca4c923"/>
    <ds:schemaRef ds:uri="5ed216b9-22f4-4d62-afd0-890ca5f835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D0ABABE-9BF8-409B-A5D7-1165E736313C}">
  <ds:schemaRefs>
    <ds:schemaRef ds:uri="http://schemas.microsoft.com/sharepoint/v3/contenttype/forms"/>
  </ds:schemaRefs>
</ds:datastoreItem>
</file>

<file path=customXml/itemProps3.xml><?xml version="1.0" encoding="utf-8"?>
<ds:datastoreItem xmlns:ds="http://schemas.openxmlformats.org/officeDocument/2006/customXml" ds:itemID="{8E2AB686-E47F-49C9-80E6-51BB2E5C00EB}">
  <ds:schemaRefs>
    <ds:schemaRef ds:uri="http://schemas.microsoft.com/office/2006/documentManagement/types"/>
    <ds:schemaRef ds:uri="http://purl.org/dc/elements/1.1/"/>
    <ds:schemaRef ds:uri="http://www.w3.org/XML/1998/namespace"/>
    <ds:schemaRef ds:uri="http://purl.org/dc/dcmitype/"/>
    <ds:schemaRef ds:uri="http://purl.org/dc/terms/"/>
    <ds:schemaRef ds:uri="5ed216b9-22f4-4d62-afd0-890ca5f83575"/>
    <ds:schemaRef ds:uri="http://schemas.microsoft.com/office/2006/metadata/properties"/>
    <ds:schemaRef ds:uri="http://schemas.microsoft.com/office/infopath/2007/PartnerControls"/>
    <ds:schemaRef ds:uri="http://schemas.openxmlformats.org/package/2006/metadata/core-properties"/>
    <ds:schemaRef ds:uri="5cb9538b-d121-438b-af9a-2818aca4c923"/>
  </ds:schemaRefs>
</ds:datastoreItem>
</file>

<file path=docProps/app.xml><?xml version="1.0" encoding="utf-8"?>
<Properties xmlns="http://schemas.openxmlformats.org/officeDocument/2006/extended-properties" xmlns:vt="http://schemas.openxmlformats.org/officeDocument/2006/docPropsVTypes">
  <Template/>
  <TotalTime>0</TotalTime>
  <Words>3791</Words>
  <Application>Microsoft Office PowerPoint</Application>
  <PresentationFormat>On-screen Show (16:9)</PresentationFormat>
  <Paragraphs>405</Paragraphs>
  <Slides>19</Slides>
  <Notes>15</Notes>
  <HiddenSlides>1</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19</vt:i4>
      </vt:variant>
    </vt:vector>
  </HeadingPairs>
  <TitlesOfParts>
    <vt:vector size="32" baseType="lpstr">
      <vt:lpstr>-apple-system</vt:lpstr>
      <vt:lpstr>Arial</vt:lpstr>
      <vt:lpstr>Calibri</vt:lpstr>
      <vt:lpstr>Calibri Light</vt:lpstr>
      <vt:lpstr>Courier New</vt:lpstr>
      <vt:lpstr>JLR Emeric</vt:lpstr>
      <vt:lpstr>JLR Emeric ExtraLight</vt:lpstr>
      <vt:lpstr>JLR Emeric SemiBold</vt:lpstr>
      <vt:lpstr>Symbol</vt:lpstr>
      <vt:lpstr>Wingdings</vt:lpstr>
      <vt:lpstr>DIGI_HEADERS &amp; BREAKS</vt:lpstr>
      <vt:lpstr>DIGI_CONTENT</vt:lpstr>
      <vt:lpstr>Acrobat Document</vt:lpstr>
      <vt:lpstr>How Chatgpt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Charles Owen</dc:creator>
  <cp:lastModifiedBy>Ajay Taneja</cp:lastModifiedBy>
  <cp:revision>87</cp:revision>
  <dcterms:created xsi:type="dcterms:W3CDTF">2022-05-10T07:59:21Z</dcterms:created>
  <dcterms:modified xsi:type="dcterms:W3CDTF">2023-05-25T12:50:52Z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0x010100F129556841EEAC4A9D7CB468E9A7E31A</vt:lpwstr>
  </property>
  <property fmtid="{D5CDD505-2E9C-101B-9397-08002B2CF9AE}" pid="3" name="Order">
    <vt:r8>5852300</vt:r8>
  </property>
  <property fmtid="{D5CDD505-2E9C-101B-9397-08002B2CF9AE}" pid="4" name="PrimaryPolicyCommitment">
    <vt:lpwstr/>
  </property>
  <property fmtid="{D5CDD505-2E9C-101B-9397-08002B2CF9AE}" pid="5" name="RelatedFunctions">
    <vt:lpwstr>647;#All|ff20392c-f58a-4878-bc07-3294c3236521</vt:lpwstr>
  </property>
  <property fmtid="{D5CDD505-2E9C-101B-9397-08002B2CF9AE}" pid="6" name="ResourceTypes">
    <vt:lpwstr>;#Working Instruction;#</vt:lpwstr>
  </property>
  <property fmtid="{D5CDD505-2E9C-101B-9397-08002B2CF9AE}" pid="7" name="RelatedWaiverDocuments">
    <vt:lpwstr/>
  </property>
  <property fmtid="{D5CDD505-2E9C-101B-9397-08002B2CF9AE}" pid="8" name="RelatedKeyWorkSystems">
    <vt:lpwstr>438;#10. Brand Model Creation and Delivery System|de5707f0-2d77-48b5-bec9-1ea2ad0deed3;#869;##10.04 Define Brand Strategy|d698321a-69e2-467e-9ad2-c081f697bce6</vt:lpwstr>
  </property>
  <property fmtid="{D5CDD505-2E9C-101B-9397-08002B2CF9AE}" pid="9" name="RelatedBusinessPriorities">
    <vt:lpwstr/>
  </property>
  <property fmtid="{D5CDD505-2E9C-101B-9397-08002B2CF9AE}" pid="10" name="RelatedRegions">
    <vt:lpwstr>648;#All|ff20392c-f58a-4878-bc07-3294c3236521</vt:lpwstr>
  </property>
  <property fmtid="{D5CDD505-2E9C-101B-9397-08002B2CF9AE}" pid="11" name="RelatedTopics">
    <vt:lpwstr/>
  </property>
  <property fmtid="{D5CDD505-2E9C-101B-9397-08002B2CF9AE}" pid="12" name="DocumentOwners">
    <vt:lpwstr>386;#Global Marketing|e0b710cf-c6d3-43a1-8630-de31700b267e</vt:lpwstr>
  </property>
  <property fmtid="{D5CDD505-2E9C-101B-9397-08002B2CF9AE}" pid="13" name="SAPSourceSystem">
    <vt:lpwstr/>
  </property>
  <property fmtid="{D5CDD505-2E9C-101B-9397-08002B2CF9AE}" pid="14" name="DocumentContentOwnerText">
    <vt:lpwstr/>
  </property>
  <property fmtid="{D5CDD505-2E9C-101B-9397-08002B2CF9AE}" pid="15" name="PolicyType">
    <vt:lpwstr>Corporate</vt:lpwstr>
  </property>
  <property fmtid="{D5CDD505-2E9C-101B-9397-08002B2CF9AE}" pid="16" name="SecondaryPolicyCommitment">
    <vt:lpwstr/>
  </property>
  <property fmtid="{D5CDD505-2E9C-101B-9397-08002B2CF9AE}" pid="17" name="SubType">
    <vt:lpwstr/>
  </property>
  <property fmtid="{D5CDD505-2E9C-101B-9397-08002B2CF9AE}" pid="18" name="DocumentAuthorText">
    <vt:lpwstr/>
  </property>
  <property fmtid="{D5CDD505-2E9C-101B-9397-08002B2CF9AE}" pid="19" name="ApprovingFunction">
    <vt:lpwstr>1905;#Marketing Sales and Service|3617296b-c237-41b7-9e55-0214083b70db</vt:lpwstr>
  </property>
  <property fmtid="{D5CDD505-2E9C-101B-9397-08002B2CF9AE}" pid="20" name="o72d03a6b0124fcd9116ffac64a96c16">
    <vt:lpwstr/>
  </property>
  <property fmtid="{D5CDD505-2E9C-101B-9397-08002B2CF9AE}" pid="21" name="RelatedProcedureDocuments">
    <vt:lpwstr/>
  </property>
  <property fmtid="{D5CDD505-2E9C-101B-9397-08002B2CF9AE}" pid="22" name="ArisProcessMapLink">
    <vt:lpwstr/>
  </property>
  <property fmtid="{D5CDD505-2E9C-101B-9397-08002B2CF9AE}" pid="23" name="RelatedProcesses">
    <vt:lpwstr/>
  </property>
  <property fmtid="{D5CDD505-2E9C-101B-9397-08002B2CF9AE}" pid="24" name="RelatedRoles">
    <vt:lpwstr/>
  </property>
  <property fmtid="{D5CDD505-2E9C-101B-9397-08002B2CF9AE}" pid="25" name="k7ab7f0d3705407585ad49050a0045ae">
    <vt:lpwstr/>
  </property>
  <property fmtid="{D5CDD505-2E9C-101B-9397-08002B2CF9AE}" pid="26" name="ArisProcessRequested">
    <vt:bool>false</vt:bool>
  </property>
  <property fmtid="{D5CDD505-2E9C-101B-9397-08002B2CF9AE}" pid="27" name="RelatedPolicies">
    <vt:lpwstr/>
  </property>
  <property fmtid="{D5CDD505-2E9C-101B-9397-08002B2CF9AE}" pid="28" name="Approver">
    <vt:lpwstr/>
  </property>
  <property fmtid="{D5CDD505-2E9C-101B-9397-08002B2CF9AE}" pid="29" name="RelatedDownload">
    <vt:lpwstr/>
  </property>
  <property fmtid="{D5CDD505-2E9C-101B-9397-08002B2CF9AE}" pid="30" name="SendEmai">
    <vt:lpwstr/>
  </property>
  <property fmtid="{D5CDD505-2E9C-101B-9397-08002B2CF9AE}" pid="31" name="xd_ProgID">
    <vt:lpwstr/>
  </property>
  <property fmtid="{D5CDD505-2E9C-101B-9397-08002B2CF9AE}" pid="32" name="TemplateUrl">
    <vt:lpwstr/>
  </property>
  <property fmtid="{D5CDD505-2E9C-101B-9397-08002B2CF9AE}" pid="33" name="_CopySource">
    <vt:lpwstr>https://jlrway.sp.jlrint.com/sites/jlrway/User Staging Content/NARMSTR1/JLR_Template_2017.pptx</vt:lpwstr>
  </property>
  <property fmtid="{D5CDD505-2E9C-101B-9397-08002B2CF9AE}" pid="34" name="WorkflowChangePath">
    <vt:lpwstr>d93a9958-29d7-45fd-80b0-fab7688a8a0d,77;d93a9958-29d7-45fd-80b0-fab7688a8a0d,87;</vt:lpwstr>
  </property>
  <property fmtid="{D5CDD505-2E9C-101B-9397-08002B2CF9AE}" pid="35" name="BlankApp">
    <vt:lpwstr/>
  </property>
  <property fmtid="{D5CDD505-2E9C-101B-9397-08002B2CF9AE}" pid="36" name="ArchiveD">
    <vt:lpwstr/>
  </property>
  <property fmtid="{D5CDD505-2E9C-101B-9397-08002B2CF9AE}" pid="37" name="Function">
    <vt:lpwstr/>
  </property>
  <property fmtid="{D5CDD505-2E9C-101B-9397-08002B2CF9AE}" pid="38" name="MediaServiceImageTags">
    <vt:lpwstr/>
  </property>
</Properties>
</file>